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4"/>
  </p:notesMasterIdLst>
  <p:sldIdLst>
    <p:sldId id="256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925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000" kern="1200">
        <a:solidFill>
          <a:schemeClr val="bg1"/>
        </a:solidFill>
        <a:latin typeface="Arial" charset="0"/>
        <a:ea typeface="ＭＳ Ｐゴシック" pitchFamily="32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000" kern="1200">
        <a:solidFill>
          <a:schemeClr val="bg1"/>
        </a:solidFill>
        <a:latin typeface="Arial" charset="0"/>
        <a:ea typeface="ＭＳ Ｐゴシック" pitchFamily="32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000" kern="1200">
        <a:solidFill>
          <a:schemeClr val="bg1"/>
        </a:solidFill>
        <a:latin typeface="Arial" charset="0"/>
        <a:ea typeface="ＭＳ Ｐゴシック" pitchFamily="32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000" kern="1200">
        <a:solidFill>
          <a:schemeClr val="bg1"/>
        </a:solidFill>
        <a:latin typeface="Arial" charset="0"/>
        <a:ea typeface="ＭＳ Ｐゴシック" pitchFamily="32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000" kern="1200">
        <a:solidFill>
          <a:schemeClr val="bg1"/>
        </a:solidFill>
        <a:latin typeface="Arial" charset="0"/>
        <a:ea typeface="ＭＳ Ｐゴシック" pitchFamily="32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Arial" charset="0"/>
        <a:ea typeface="ＭＳ Ｐゴシック" pitchFamily="32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Arial" charset="0"/>
        <a:ea typeface="ＭＳ Ｐゴシック" pitchFamily="32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Arial" charset="0"/>
        <a:ea typeface="ＭＳ Ｐゴシック" pitchFamily="32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Arial" charset="0"/>
        <a:ea typeface="ＭＳ Ｐゴシック" pitchFamily="3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1"/>
          <p:cNvSpPr>
            <a:spLocks noChangeArrowheads="1"/>
          </p:cNvSpPr>
          <p:nvPr/>
        </p:nvSpPr>
        <p:spPr bwMode="auto">
          <a:xfrm>
            <a:off x="0" y="0"/>
            <a:ext cx="6858000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altLang="sr-Latn-RS"/>
          </a:p>
        </p:txBody>
      </p:sp>
      <p:sp>
        <p:nvSpPr>
          <p:cNvPr id="17411" name="AutoShape 2"/>
          <p:cNvSpPr>
            <a:spLocks noChangeArrowheads="1"/>
          </p:cNvSpPr>
          <p:nvPr/>
        </p:nvSpPr>
        <p:spPr bwMode="auto">
          <a:xfrm>
            <a:off x="0" y="0"/>
            <a:ext cx="6858000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altLang="sr-Latn-RS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altLang="sr-Latn-RS"/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altLang="sr-Latn-RS"/>
          </a:p>
        </p:txBody>
      </p:sp>
      <p:sp>
        <p:nvSpPr>
          <p:cNvPr id="17414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47738" y="742950"/>
            <a:ext cx="4959350" cy="37195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716463"/>
            <a:ext cx="5483225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sr-Latn-RS" altLang="sr-Latn-RS" noProof="0" smtClean="0"/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0" y="9426575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altLang="sr-Latn-R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9426575"/>
            <a:ext cx="296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b" anchorCtr="0" compatLnSpc="1">
            <a:prstTxWarp prst="textNoShape">
              <a:avLst/>
            </a:prstTxWarp>
          </a:bodyPr>
          <a:lstStyle>
            <a:lvl1pPr algn="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833810A9-61CD-4709-80E6-75CABD374CA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53811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fld id="{8D83338D-24A5-4252-8DE1-9E393FCBA3BF}" type="slidenum">
              <a:rPr lang="hr-HR" altLang="sr-Latn-RS" sz="1200">
                <a:solidFill>
                  <a:srgbClr val="000000"/>
                </a:solidFill>
                <a:latin typeface="Times New Roman" pitchFamily="16" charset="0"/>
              </a:rPr>
              <a:pPr/>
              <a:t>1</a:t>
            </a:fld>
            <a:endParaRPr lang="hr-HR" altLang="sr-Latn-R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884613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pPr algn="r">
              <a:buClrTx/>
              <a:buFontTx/>
              <a:buNone/>
            </a:pPr>
            <a:fld id="{33F4C15C-4AE5-478D-89B3-91492DD0DA34}" type="slidenum">
              <a:rPr lang="en-US" altLang="sr-Latn-RS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1</a:t>
            </a:fld>
            <a:endParaRPr lang="en-US" altLang="sr-Latn-R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7738" y="742950"/>
            <a:ext cx="4962525" cy="37226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716463"/>
            <a:ext cx="5486400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sr-Latn-RS" smtClean="0">
              <a:latin typeface="Arial" charset="0"/>
              <a:ea typeface="ＭＳ Ｐゴシック" pitchFamily="32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fld id="{E157F7BD-00BF-4AEB-A8F1-A0EF35C06F71}" type="slidenum">
              <a:rPr lang="hr-HR" altLang="sr-Latn-RS" sz="1200">
                <a:solidFill>
                  <a:srgbClr val="000000"/>
                </a:solidFill>
                <a:latin typeface="Times New Roman" pitchFamily="16" charset="0"/>
              </a:rPr>
              <a:pPr/>
              <a:t>10</a:t>
            </a:fld>
            <a:endParaRPr lang="hr-HR" altLang="sr-Latn-R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072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7738" y="742950"/>
            <a:ext cx="4962525" cy="37226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716463"/>
            <a:ext cx="5484813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fld id="{AF89E28E-0835-4254-BA35-9228B93E2C26}" type="slidenum">
              <a:rPr lang="hr-HR" altLang="sr-Latn-RS" sz="1200">
                <a:solidFill>
                  <a:srgbClr val="000000"/>
                </a:solidFill>
                <a:latin typeface="Times New Roman" pitchFamily="16" charset="0"/>
              </a:rPr>
              <a:pPr/>
              <a:t>11</a:t>
            </a:fld>
            <a:endParaRPr lang="hr-HR" altLang="sr-Latn-R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17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7738" y="742950"/>
            <a:ext cx="4962525" cy="37226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716463"/>
            <a:ext cx="5484813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fld id="{22D5586D-6CCF-475D-88CA-82FDC8793042}" type="slidenum">
              <a:rPr lang="hr-HR" altLang="sr-Latn-RS" sz="1200">
                <a:solidFill>
                  <a:srgbClr val="000000"/>
                </a:solidFill>
                <a:latin typeface="Times New Roman" pitchFamily="16" charset="0"/>
              </a:rPr>
              <a:pPr/>
              <a:t>2</a:t>
            </a:fld>
            <a:endParaRPr lang="hr-HR" altLang="sr-Latn-R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3884613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pPr algn="r">
              <a:buClrTx/>
              <a:buFontTx/>
              <a:buNone/>
            </a:pPr>
            <a:fld id="{F7958532-D657-4652-AF42-45EE0603C448}" type="slidenum">
              <a:rPr lang="en-US" altLang="sr-Latn-RS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2</a:t>
            </a:fld>
            <a:endParaRPr lang="en-US" altLang="sr-Latn-RS" sz="1200">
              <a:solidFill>
                <a:srgbClr val="000000"/>
              </a:solidFill>
            </a:endParaRPr>
          </a:p>
        </p:txBody>
      </p:sp>
      <p:sp>
        <p:nvSpPr>
          <p:cNvPr id="2253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7738" y="742950"/>
            <a:ext cx="4962525" cy="37226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716463"/>
            <a:ext cx="5486400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sr-Latn-RS" smtClean="0">
              <a:latin typeface="Arial" charset="0"/>
              <a:ea typeface="ＭＳ Ｐゴシック" pitchFamily="32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fld id="{AA7EA134-5725-4991-A39E-37149AE53F96}" type="slidenum">
              <a:rPr lang="hr-HR" altLang="sr-Latn-RS" sz="1200">
                <a:solidFill>
                  <a:srgbClr val="000000"/>
                </a:solidFill>
                <a:latin typeface="Times New Roman" pitchFamily="16" charset="0"/>
              </a:rPr>
              <a:pPr/>
              <a:t>3</a:t>
            </a:fld>
            <a:endParaRPr lang="hr-HR" altLang="sr-Latn-R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3884613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pPr algn="r">
              <a:buClrTx/>
              <a:buFontTx/>
              <a:buNone/>
            </a:pPr>
            <a:fld id="{5FEA4540-06B9-4A80-ACC5-9DDFC7816E03}" type="slidenum">
              <a:rPr lang="en-US" altLang="sr-Latn-RS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3</a:t>
            </a:fld>
            <a:endParaRPr lang="en-US" altLang="sr-Latn-RS" sz="1200">
              <a:solidFill>
                <a:srgbClr val="000000"/>
              </a:solidFill>
            </a:endParaRPr>
          </a:p>
        </p:txBody>
      </p:sp>
      <p:sp>
        <p:nvSpPr>
          <p:cNvPr id="2355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7738" y="742950"/>
            <a:ext cx="4962525" cy="37226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716463"/>
            <a:ext cx="5486400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sr-Latn-RS" smtClean="0">
              <a:latin typeface="Arial" charset="0"/>
              <a:ea typeface="ＭＳ Ｐゴシック" pitchFamily="32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fld id="{82F23A79-A364-4F01-A934-873CDE757431}" type="slidenum">
              <a:rPr lang="hr-HR" altLang="sr-Latn-RS" sz="1200">
                <a:solidFill>
                  <a:srgbClr val="000000"/>
                </a:solidFill>
                <a:latin typeface="Times New Roman" pitchFamily="16" charset="0"/>
              </a:rPr>
              <a:pPr/>
              <a:t>4</a:t>
            </a:fld>
            <a:endParaRPr lang="hr-HR" altLang="sr-Latn-R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3884613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pPr algn="r">
              <a:buClrTx/>
              <a:buFontTx/>
              <a:buNone/>
            </a:pPr>
            <a:fld id="{356570E9-7C51-4640-B93B-A83EF7794CDC}" type="slidenum">
              <a:rPr lang="en-US" altLang="sr-Latn-RS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4</a:t>
            </a:fld>
            <a:endParaRPr lang="en-US" altLang="sr-Latn-RS" sz="1200">
              <a:solidFill>
                <a:srgbClr val="000000"/>
              </a:solidFill>
            </a:endParaRPr>
          </a:p>
        </p:txBody>
      </p:sp>
      <p:sp>
        <p:nvSpPr>
          <p:cNvPr id="2458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7738" y="742950"/>
            <a:ext cx="4962525" cy="37226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716463"/>
            <a:ext cx="5486400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sr-Latn-RS" smtClean="0">
              <a:latin typeface="Arial" charset="0"/>
              <a:ea typeface="ＭＳ Ｐゴシック" pitchFamily="32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fld id="{045D2414-AF26-478D-AD52-51FC82445EE7}" type="slidenum">
              <a:rPr lang="hr-HR" altLang="sr-Latn-RS" sz="1200">
                <a:solidFill>
                  <a:srgbClr val="000000"/>
                </a:solidFill>
                <a:latin typeface="Times New Roman" pitchFamily="16" charset="0"/>
              </a:rPr>
              <a:pPr/>
              <a:t>5</a:t>
            </a:fld>
            <a:endParaRPr lang="hr-HR" altLang="sr-Latn-R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560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7738" y="742950"/>
            <a:ext cx="4962525" cy="37226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716463"/>
            <a:ext cx="5484813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fld id="{388127FF-297B-494B-94FE-1DD6FBCE0B5B}" type="slidenum">
              <a:rPr lang="hr-HR" altLang="sr-Latn-RS" sz="1200">
                <a:solidFill>
                  <a:srgbClr val="000000"/>
                </a:solidFill>
                <a:latin typeface="Times New Roman" pitchFamily="16" charset="0"/>
              </a:rPr>
              <a:pPr/>
              <a:t>6</a:t>
            </a:fld>
            <a:endParaRPr lang="hr-HR" altLang="sr-Latn-R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66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7738" y="742950"/>
            <a:ext cx="4962525" cy="37226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716463"/>
            <a:ext cx="5484813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fld id="{A7F9A450-1E46-4986-B53C-6E27BFA1D151}" type="slidenum">
              <a:rPr lang="hr-HR" altLang="sr-Latn-RS" sz="1200">
                <a:solidFill>
                  <a:srgbClr val="000000"/>
                </a:solidFill>
                <a:latin typeface="Times New Roman" pitchFamily="16" charset="0"/>
              </a:rPr>
              <a:pPr/>
              <a:t>7</a:t>
            </a:fld>
            <a:endParaRPr lang="hr-HR" altLang="sr-Latn-R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765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7738" y="742950"/>
            <a:ext cx="4962525" cy="37226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716463"/>
            <a:ext cx="5484813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fld id="{D444DBEE-FA65-4C65-9C53-211F1A6167DB}" type="slidenum">
              <a:rPr lang="hr-HR" altLang="sr-Latn-RS" sz="1200">
                <a:solidFill>
                  <a:srgbClr val="000000"/>
                </a:solidFill>
                <a:latin typeface="Times New Roman" pitchFamily="16" charset="0"/>
              </a:rPr>
              <a:pPr/>
              <a:t>8</a:t>
            </a:fld>
            <a:endParaRPr lang="hr-HR" altLang="sr-Latn-R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86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7738" y="742950"/>
            <a:ext cx="4962525" cy="37226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716463"/>
            <a:ext cx="5484813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fld id="{7F316919-2310-4862-B64C-D709BE0D2078}" type="slidenum">
              <a:rPr lang="hr-HR" altLang="sr-Latn-RS" sz="1200">
                <a:solidFill>
                  <a:srgbClr val="000000"/>
                </a:solidFill>
                <a:latin typeface="Times New Roman" pitchFamily="16" charset="0"/>
              </a:rPr>
              <a:pPr/>
              <a:t>9</a:t>
            </a:fld>
            <a:endParaRPr lang="hr-HR" altLang="sr-Latn-R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96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7738" y="742950"/>
            <a:ext cx="4962525" cy="37226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716463"/>
            <a:ext cx="5484813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2950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084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4963" y="908050"/>
            <a:ext cx="2151062" cy="4803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908050"/>
            <a:ext cx="6303963" cy="4803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122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461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558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1476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28775"/>
            <a:ext cx="4227513" cy="4083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8513" y="1628775"/>
            <a:ext cx="4227512" cy="4083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8510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3195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96239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40771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763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99013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7628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86630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4963" y="908050"/>
            <a:ext cx="2151062" cy="4803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908050"/>
            <a:ext cx="6303963" cy="4803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754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0589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28775"/>
            <a:ext cx="4227513" cy="4083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8513" y="1628775"/>
            <a:ext cx="4227512" cy="4083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376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308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0714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282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487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3097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3500"/>
            <a:ext cx="8101013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79388" y="6497638"/>
            <a:ext cx="2520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hr-HR" altLang="sr-Latn-RS" sz="1000" smtClean="0">
                <a:solidFill>
                  <a:srgbClr val="FFFFFF"/>
                </a:solidFill>
                <a:latin typeface="Arial Unicode MS" pitchFamily="32" charset="0"/>
              </a:rPr>
              <a:t>Tradicija. Inovativnost. Partnerstvo.</a:t>
            </a:r>
          </a:p>
          <a:p>
            <a:pPr>
              <a:buClrTx/>
              <a:buFontTx/>
              <a:buNone/>
              <a:defRPr/>
            </a:pPr>
            <a:endParaRPr lang="hr-HR" altLang="sr-Latn-RS" sz="1000" smtClean="0">
              <a:solidFill>
                <a:srgbClr val="FFFFFF"/>
              </a:solidFill>
              <a:latin typeface="Arial Unicode MS" pitchFamily="32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8459788" y="6538913"/>
            <a:ext cx="5762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pPr algn="r" eaLnBrk="1" hangingPunct="1">
              <a:spcBef>
                <a:spcPts val="300"/>
              </a:spcBef>
              <a:buClrTx/>
              <a:buFontTx/>
              <a:buNone/>
              <a:defRPr/>
            </a:pPr>
            <a:fld id="{4CCA9E4C-9A19-4839-8D93-4C16B9A1004C}" type="slidenum">
              <a:rPr lang="en-US" altLang="sr-Latn-RS" sz="1200" b="1" smtClean="0">
                <a:solidFill>
                  <a:srgbClr val="012A58"/>
                </a:solidFill>
              </a:rPr>
              <a:pPr algn="r" eaLnBrk="1" hangingPunct="1">
                <a:spcBef>
                  <a:spcPts val="300"/>
                </a:spcBef>
                <a:buClrTx/>
                <a:buFontTx/>
                <a:buNone/>
                <a:defRPr/>
              </a:pPr>
              <a:t>‹#›</a:t>
            </a:fld>
            <a:endParaRPr lang="en-US" altLang="sr-Latn-RS" sz="1200" b="1" smtClean="0">
              <a:solidFill>
                <a:srgbClr val="012A58"/>
              </a:solidFill>
            </a:endParaRP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908050"/>
            <a:ext cx="85661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r-Latn-RS" smtClean="0"/>
              <a:t>Kliknite za uređivanje oblika naslova teksta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28775"/>
            <a:ext cx="8607425" cy="408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r-Latn-RS" smtClean="0"/>
              <a:t>Kliknite za uređivanje oblika teksta</a:t>
            </a:r>
          </a:p>
          <a:p>
            <a:pPr lvl="1"/>
            <a:r>
              <a:rPr lang="en-GB" altLang="sr-Latn-RS" smtClean="0"/>
              <a:t>Druga razina kontura</a:t>
            </a:r>
          </a:p>
          <a:p>
            <a:pPr lvl="2"/>
            <a:r>
              <a:rPr lang="en-GB" altLang="sr-Latn-RS" smtClean="0"/>
              <a:t>Treća razina konture</a:t>
            </a:r>
          </a:p>
          <a:p>
            <a:pPr lvl="3"/>
            <a:r>
              <a:rPr lang="en-GB" altLang="sr-Latn-RS" smtClean="0"/>
              <a:t>Četvrta razina kontura</a:t>
            </a:r>
          </a:p>
          <a:p>
            <a:pPr lvl="4"/>
            <a:r>
              <a:rPr lang="en-GB" altLang="sr-Latn-RS" smtClean="0"/>
              <a:t>Peta razina kontura</a:t>
            </a:r>
          </a:p>
          <a:p>
            <a:pPr lvl="4"/>
            <a:r>
              <a:rPr lang="en-GB" altLang="sr-Latn-RS" smtClean="0"/>
              <a:t>Šesta razina kontura</a:t>
            </a:r>
          </a:p>
          <a:p>
            <a:pPr lvl="4"/>
            <a:r>
              <a:rPr lang="en-GB" altLang="sr-Latn-RS" smtClean="0"/>
              <a:t>Sedma razina konture</a:t>
            </a:r>
          </a:p>
          <a:p>
            <a:pPr lvl="4"/>
            <a:r>
              <a:rPr lang="en-GB" altLang="sr-Latn-RS" smtClean="0"/>
              <a:t>Osma razina kontura</a:t>
            </a:r>
          </a:p>
          <a:p>
            <a:pPr lvl="4"/>
            <a:r>
              <a:rPr lang="en-GB" altLang="sr-Latn-RS" smtClean="0"/>
              <a:t>Devet razina kontura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12A58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12A58"/>
          </a:solidFill>
          <a:latin typeface="Arial Unicode MS" pitchFamily="32" charset="0"/>
          <a:ea typeface="ＭＳ Ｐゴシック" pitchFamily="32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12A58"/>
          </a:solidFill>
          <a:latin typeface="Arial Unicode MS" pitchFamily="32" charset="0"/>
          <a:ea typeface="ＭＳ Ｐゴシック" pitchFamily="32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12A58"/>
          </a:solidFill>
          <a:latin typeface="Arial Unicode MS" pitchFamily="32" charset="0"/>
          <a:ea typeface="ＭＳ Ｐゴシック" pitchFamily="32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12A58"/>
          </a:solidFill>
          <a:latin typeface="Arial Unicode MS" pitchFamily="32" charset="0"/>
          <a:ea typeface="ＭＳ Ｐゴシック" pitchFamily="32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12A58"/>
          </a:solidFill>
          <a:latin typeface="Arial Unicode MS" pitchFamily="32" charset="0"/>
          <a:ea typeface="ＭＳ Ｐゴシック" pitchFamily="32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12A58"/>
          </a:solidFill>
          <a:latin typeface="Arial Unicode MS" pitchFamily="32" charset="0"/>
          <a:ea typeface="ＭＳ Ｐゴシック" pitchFamily="32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12A58"/>
          </a:solidFill>
          <a:latin typeface="Arial Unicode MS" pitchFamily="32" charset="0"/>
          <a:ea typeface="ＭＳ Ｐゴシック" pitchFamily="32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12A58"/>
          </a:solidFill>
          <a:latin typeface="Arial Unicode MS" pitchFamily="32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12A58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12A58"/>
          </a:solidFill>
          <a:latin typeface="+mn-lt"/>
          <a:ea typeface="+mj-ea"/>
          <a:cs typeface="Lucida Sans Unicode" charset="0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12A58"/>
          </a:solidFill>
          <a:latin typeface="+mn-lt"/>
          <a:ea typeface="+mj-ea"/>
          <a:cs typeface="Lucida Sans Unicode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12A58"/>
          </a:solidFill>
          <a:latin typeface="+mn-lt"/>
          <a:ea typeface="+mj-ea"/>
          <a:cs typeface="Lucida Sans Unicode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12A58"/>
          </a:solidFill>
          <a:latin typeface="+mn-lt"/>
          <a:ea typeface="+mj-ea"/>
          <a:cs typeface="Lucida Sans Unicode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12A58"/>
          </a:solidFill>
          <a:latin typeface="+mn-lt"/>
          <a:ea typeface="+mj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12A58"/>
          </a:solidFill>
          <a:latin typeface="+mn-lt"/>
          <a:ea typeface="+mj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12A58"/>
          </a:solidFill>
          <a:latin typeface="+mn-lt"/>
          <a:ea typeface="+mj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12A58"/>
          </a:solidFill>
          <a:latin typeface="+mn-lt"/>
          <a:ea typeface="+mj-ea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5653088"/>
            <a:ext cx="9180513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50825" y="6497638"/>
            <a:ext cx="28082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hr-HR" altLang="sr-Latn-RS" sz="1000" smtClean="0">
                <a:solidFill>
                  <a:srgbClr val="FFFFFF"/>
                </a:solidFill>
                <a:latin typeface="Arial Unicode MS" pitchFamily="32" charset="0"/>
              </a:rPr>
              <a:t>Tradicija. Inovativnost. Partnerstvo.</a:t>
            </a: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908050"/>
            <a:ext cx="85661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r-Latn-RS" smtClean="0"/>
              <a:t>Kliknite za uređivanje oblika naslova teksta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28775"/>
            <a:ext cx="8607425" cy="408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r-Latn-RS" smtClean="0"/>
              <a:t>Kliknite za uređivanje oblika teksta</a:t>
            </a:r>
          </a:p>
          <a:p>
            <a:pPr lvl="1"/>
            <a:r>
              <a:rPr lang="en-GB" altLang="sr-Latn-RS" smtClean="0"/>
              <a:t>Druga razina kontura</a:t>
            </a:r>
          </a:p>
          <a:p>
            <a:pPr lvl="2"/>
            <a:r>
              <a:rPr lang="en-GB" altLang="sr-Latn-RS" smtClean="0"/>
              <a:t>Treća razina konture</a:t>
            </a:r>
          </a:p>
          <a:p>
            <a:pPr lvl="3"/>
            <a:r>
              <a:rPr lang="en-GB" altLang="sr-Latn-RS" smtClean="0"/>
              <a:t>Četvrta razina kontura</a:t>
            </a:r>
          </a:p>
          <a:p>
            <a:pPr lvl="4"/>
            <a:r>
              <a:rPr lang="en-GB" altLang="sr-Latn-RS" smtClean="0"/>
              <a:t>Peta razina kontura</a:t>
            </a:r>
          </a:p>
          <a:p>
            <a:pPr lvl="4"/>
            <a:r>
              <a:rPr lang="en-GB" altLang="sr-Latn-RS" smtClean="0"/>
              <a:t>Šesta razina kontura</a:t>
            </a:r>
          </a:p>
          <a:p>
            <a:pPr lvl="4"/>
            <a:r>
              <a:rPr lang="en-GB" altLang="sr-Latn-RS" smtClean="0"/>
              <a:t>Sedma razina konture</a:t>
            </a:r>
          </a:p>
          <a:p>
            <a:pPr lvl="4"/>
            <a:r>
              <a:rPr lang="en-GB" altLang="sr-Latn-RS" smtClean="0"/>
              <a:t>Osma razina kontura</a:t>
            </a:r>
          </a:p>
          <a:p>
            <a:pPr lvl="4"/>
            <a:r>
              <a:rPr lang="en-GB" altLang="sr-Latn-RS" smtClean="0"/>
              <a:t>Devet razina kontura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12A58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12A58"/>
          </a:solidFill>
          <a:latin typeface="Arial Unicode MS" pitchFamily="32" charset="0"/>
          <a:ea typeface="ＭＳ Ｐゴシック" pitchFamily="32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12A58"/>
          </a:solidFill>
          <a:latin typeface="Arial Unicode MS" pitchFamily="32" charset="0"/>
          <a:ea typeface="ＭＳ Ｐゴシック" pitchFamily="32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12A58"/>
          </a:solidFill>
          <a:latin typeface="Arial Unicode MS" pitchFamily="32" charset="0"/>
          <a:ea typeface="ＭＳ Ｐゴシック" pitchFamily="32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12A58"/>
          </a:solidFill>
          <a:latin typeface="Arial Unicode MS" pitchFamily="32" charset="0"/>
          <a:ea typeface="ＭＳ Ｐゴシック" pitchFamily="32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12A58"/>
          </a:solidFill>
          <a:latin typeface="Arial Unicode MS" pitchFamily="32" charset="0"/>
          <a:ea typeface="ＭＳ Ｐゴシック" pitchFamily="32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12A58"/>
          </a:solidFill>
          <a:latin typeface="Arial Unicode MS" pitchFamily="32" charset="0"/>
          <a:ea typeface="ＭＳ Ｐゴシック" pitchFamily="32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12A58"/>
          </a:solidFill>
          <a:latin typeface="Arial Unicode MS" pitchFamily="32" charset="0"/>
          <a:ea typeface="ＭＳ Ｐゴシック" pitchFamily="32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12A58"/>
          </a:solidFill>
          <a:latin typeface="Arial Unicode MS" pitchFamily="32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12A58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12A58"/>
          </a:solidFill>
          <a:latin typeface="+mn-lt"/>
          <a:ea typeface="+mj-ea"/>
          <a:cs typeface="Lucida Sans Unicode" charset="0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12A58"/>
          </a:solidFill>
          <a:latin typeface="+mn-lt"/>
          <a:ea typeface="+mj-ea"/>
          <a:cs typeface="Lucida Sans Unicode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12A58"/>
          </a:solidFill>
          <a:latin typeface="+mn-lt"/>
          <a:ea typeface="+mj-ea"/>
          <a:cs typeface="Lucida Sans Unicode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12A58"/>
          </a:solidFill>
          <a:latin typeface="+mn-lt"/>
          <a:ea typeface="+mj-ea"/>
          <a:cs typeface="Lucida Sans Unicode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12A58"/>
          </a:solidFill>
          <a:latin typeface="+mn-lt"/>
          <a:ea typeface="+mj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12A58"/>
          </a:solidFill>
          <a:latin typeface="+mn-lt"/>
          <a:ea typeface="+mj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12A58"/>
          </a:solidFill>
          <a:latin typeface="+mn-lt"/>
          <a:ea typeface="+mj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12A58"/>
          </a:solidFill>
          <a:latin typeface="+mn-lt"/>
          <a:ea typeface="+mj-ea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179388" y="1773238"/>
            <a:ext cx="8610600" cy="444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sr-Latn-RS" sz="3200" b="1">
                <a:solidFill>
                  <a:srgbClr val="012A58"/>
                </a:solidFill>
                <a:cs typeface="Arial" charset="0"/>
              </a:rPr>
              <a:t>Usluge Fine </a:t>
            </a:r>
            <a:br>
              <a:rPr lang="en-US" altLang="sr-Latn-RS" sz="3200" b="1">
                <a:solidFill>
                  <a:srgbClr val="012A58"/>
                </a:solidFill>
                <a:cs typeface="Arial" charset="0"/>
              </a:rPr>
            </a:br>
            <a:r>
              <a:rPr lang="en-US" altLang="sr-Latn-RS" sz="3200" b="1">
                <a:solidFill>
                  <a:srgbClr val="012A58"/>
                </a:solidFill>
                <a:cs typeface="Arial" charset="0"/>
              </a:rPr>
              <a:t>za </a:t>
            </a:r>
            <a:r>
              <a:rPr lang="en-US" altLang="sr-Latn-RS" sz="3200" b="1">
                <a:solidFill>
                  <a:srgbClr val="C00000"/>
                </a:solidFill>
                <a:cs typeface="Arial" charset="0"/>
              </a:rPr>
              <a:t>„Male porezne obveznike“ </a:t>
            </a:r>
            <a:r>
              <a:rPr lang="en-US" altLang="sr-Latn-RS" sz="3200" b="1">
                <a:solidFill>
                  <a:srgbClr val="012A58"/>
                </a:solidFill>
                <a:cs typeface="Arial" charset="0"/>
              </a:rPr>
              <a:t/>
            </a:r>
            <a:br>
              <a:rPr lang="en-US" altLang="sr-Latn-RS" sz="3200" b="1">
                <a:solidFill>
                  <a:srgbClr val="012A58"/>
                </a:solidFill>
                <a:cs typeface="Arial" charset="0"/>
              </a:rPr>
            </a:br>
            <a:r>
              <a:rPr lang="en-US" altLang="sr-Latn-RS" sz="3200" b="1">
                <a:solidFill>
                  <a:srgbClr val="012A58"/>
                </a:solidFill>
                <a:cs typeface="Arial" charset="0"/>
              </a:rPr>
              <a:t>iznajmljivače  paušaliste</a:t>
            </a:r>
            <a:br>
              <a:rPr lang="en-US" altLang="sr-Latn-RS" sz="3200" b="1">
                <a:solidFill>
                  <a:srgbClr val="012A58"/>
                </a:solidFill>
                <a:cs typeface="Arial" charset="0"/>
              </a:rPr>
            </a:br>
            <a:r>
              <a:rPr lang="en-US" altLang="sr-Latn-RS" sz="3200" b="1">
                <a:solidFill>
                  <a:srgbClr val="012A58"/>
                </a:solidFill>
                <a:cs typeface="Arial" charset="0"/>
              </a:rPr>
              <a:t/>
            </a:r>
            <a:br>
              <a:rPr lang="en-US" altLang="sr-Latn-RS" sz="3200" b="1">
                <a:solidFill>
                  <a:srgbClr val="012A58"/>
                </a:solidFill>
                <a:cs typeface="Arial" charset="0"/>
              </a:rPr>
            </a:br>
            <a:r>
              <a:rPr lang="en-US" altLang="sr-Latn-RS" sz="3200" b="1">
                <a:solidFill>
                  <a:srgbClr val="012A58"/>
                </a:solidFill>
                <a:cs typeface="Arial" charset="0"/>
              </a:rPr>
              <a:t/>
            </a:r>
            <a:br>
              <a:rPr lang="en-US" altLang="sr-Latn-RS" sz="3200" b="1">
                <a:solidFill>
                  <a:srgbClr val="012A58"/>
                </a:solidFill>
                <a:cs typeface="Arial" charset="0"/>
              </a:rPr>
            </a:br>
            <a:r>
              <a:rPr lang="en-US" altLang="sr-Latn-RS" sz="3200" b="1">
                <a:solidFill>
                  <a:srgbClr val="012A58"/>
                </a:solidFill>
                <a:cs typeface="Arial" charset="0"/>
              </a:rPr>
              <a:t/>
            </a:r>
            <a:br>
              <a:rPr lang="en-US" altLang="sr-Latn-RS" sz="3200" b="1">
                <a:solidFill>
                  <a:srgbClr val="012A58"/>
                </a:solidFill>
                <a:cs typeface="Arial" charset="0"/>
              </a:rPr>
            </a:br>
            <a:r>
              <a:rPr lang="en-US" altLang="sr-Latn-RS" sz="1800" b="1">
                <a:solidFill>
                  <a:srgbClr val="012A58"/>
                </a:solidFill>
                <a:cs typeface="Arial" charset="0"/>
              </a:rPr>
              <a:t>Pula, 6.2.2015. </a:t>
            </a:r>
            <a:br>
              <a:rPr lang="en-US" altLang="sr-Latn-RS" sz="1800" b="1">
                <a:solidFill>
                  <a:srgbClr val="012A58"/>
                </a:solidFill>
                <a:cs typeface="Arial" charset="0"/>
              </a:rPr>
            </a:br>
            <a:r>
              <a:rPr lang="en-US" altLang="sr-Latn-RS" sz="1800" b="1">
                <a:solidFill>
                  <a:srgbClr val="012A58"/>
                </a:solidFill>
                <a:cs typeface="Arial" charset="0"/>
              </a:rPr>
              <a:t>FINA, Sektor financijskih i elektroničkih usluga,</a:t>
            </a:r>
          </a:p>
          <a:p>
            <a:pPr eaLnBrk="1" hangingPunct="1">
              <a:buClrTx/>
              <a:buFontTx/>
              <a:buNone/>
            </a:pPr>
            <a:r>
              <a:rPr lang="en-US" altLang="sr-Latn-RS" sz="1800" b="1">
                <a:solidFill>
                  <a:srgbClr val="012A58"/>
                </a:solidFill>
                <a:cs typeface="Arial" charset="0"/>
              </a:rPr>
              <a:t> Sektor poslovne mreže</a:t>
            </a:r>
            <a:br>
              <a:rPr lang="en-US" altLang="sr-Latn-RS" sz="1800" b="1">
                <a:solidFill>
                  <a:srgbClr val="012A58"/>
                </a:solidFill>
                <a:cs typeface="Arial" charset="0"/>
              </a:rPr>
            </a:br>
            <a:r>
              <a:rPr lang="en-US" altLang="sr-Latn-RS" b="1">
                <a:solidFill>
                  <a:srgbClr val="012A58"/>
                </a:solidFill>
                <a:cs typeface="Arial" charset="0"/>
              </a:rPr>
              <a:t/>
            </a:r>
            <a:br>
              <a:rPr lang="en-US" altLang="sr-Latn-RS" b="1">
                <a:solidFill>
                  <a:srgbClr val="012A58"/>
                </a:solidFill>
                <a:cs typeface="Arial" charset="0"/>
              </a:rPr>
            </a:br>
            <a:endParaRPr lang="en-US" altLang="sr-Latn-RS" b="1">
              <a:solidFill>
                <a:srgbClr val="012A58"/>
              </a:solidFill>
              <a:cs typeface="Arial" charset="0"/>
            </a:endParaRP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69850" y="-392113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altLang="sr-Latn-RS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222250" y="-239713"/>
            <a:ext cx="304800" cy="30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altLang="sr-Latn-RS"/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374650" y="-87313"/>
            <a:ext cx="304800" cy="30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altLang="sr-Latn-RS"/>
          </a:p>
        </p:txBody>
      </p:sp>
      <p:pic>
        <p:nvPicPr>
          <p:cNvPr id="307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2708275"/>
            <a:ext cx="2097087" cy="252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reeform 1"/>
          <p:cNvSpPr>
            <a:spLocks noChangeArrowheads="1"/>
          </p:cNvSpPr>
          <p:nvPr/>
        </p:nvSpPr>
        <p:spPr bwMode="auto">
          <a:xfrm>
            <a:off x="3635375" y="1363663"/>
            <a:ext cx="46038" cy="912812"/>
          </a:xfrm>
          <a:custGeom>
            <a:avLst/>
            <a:gdLst>
              <a:gd name="T0" fmla="*/ 0 w 1"/>
              <a:gd name="T1" fmla="*/ 0 h 608"/>
              <a:gd name="T2" fmla="*/ 0 w 1"/>
              <a:gd name="T3" fmla="*/ 2147483647 h 60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08">
                <a:moveTo>
                  <a:pt x="0" y="0"/>
                </a:moveTo>
                <a:lnTo>
                  <a:pt x="0" y="607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5363" name="Freeform 2"/>
          <p:cNvSpPr>
            <a:spLocks noChangeArrowheads="1"/>
          </p:cNvSpPr>
          <p:nvPr/>
        </p:nvSpPr>
        <p:spPr bwMode="auto">
          <a:xfrm flipH="1">
            <a:off x="3635375" y="3035300"/>
            <a:ext cx="46038" cy="898525"/>
          </a:xfrm>
          <a:custGeom>
            <a:avLst/>
            <a:gdLst>
              <a:gd name="T0" fmla="*/ 0 w 1"/>
              <a:gd name="T1" fmla="*/ 0 h 817"/>
              <a:gd name="T2" fmla="*/ 0 w 1"/>
              <a:gd name="T3" fmla="*/ 2147483647 h 81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817">
                <a:moveTo>
                  <a:pt x="0" y="0"/>
                </a:moveTo>
                <a:lnTo>
                  <a:pt x="0" y="816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547813" y="3830638"/>
            <a:ext cx="4441825" cy="534987"/>
          </a:xfrm>
          <a:prstGeom prst="rect">
            <a:avLst/>
          </a:prstGeom>
          <a:solidFill>
            <a:srgbClr val="D9D9D9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7819" dir="2700000" algn="ctr" rotWithShape="0">
              <a:srgbClr val="808080"/>
            </a:outerShdw>
          </a:effectLst>
        </p:spPr>
        <p:txBody>
          <a:bodyPr wrap="none" lIns="90000" tIns="46800" rIns="90000" bIns="46800" anchor="ctr"/>
          <a:lstStyle>
            <a:lvl1pPr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1pPr>
            <a:lvl2pPr marL="171450" indent="-168275"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pPr lvl="1" algn="ctr">
              <a:lnSpc>
                <a:spcPct val="90000"/>
              </a:lnSpc>
              <a:spcBef>
                <a:spcPts val="450"/>
              </a:spcBef>
              <a:buClrTx/>
              <a:buFontTx/>
              <a:buNone/>
              <a:defRPr/>
            </a:pPr>
            <a:r>
              <a:rPr lang="hr-HR" altLang="sr-Latn-RS" sz="12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OBAVITI UPLATU PDV NA DRŽAVNI PRORAČUN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2260600" y="692150"/>
            <a:ext cx="3535363" cy="99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altLang="sr-Latn-RS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250825" y="228600"/>
            <a:ext cx="878205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altLang="sr-Latn-RS"/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395288" y="228600"/>
            <a:ext cx="820896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5600" rIns="0"/>
          <a:lstStyle>
            <a:lvl1pPr marL="342900" indent="-339725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sr-Latn-RS" b="1">
                <a:solidFill>
                  <a:srgbClr val="000066"/>
                </a:solidFill>
                <a:cs typeface="Arial" charset="0"/>
              </a:rPr>
              <a:t>       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547813" y="2008188"/>
            <a:ext cx="4441825" cy="534987"/>
          </a:xfrm>
          <a:prstGeom prst="rect">
            <a:avLst/>
          </a:prstGeom>
          <a:solidFill>
            <a:srgbClr val="D9D9D9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7819" dir="2700000" algn="ctr" rotWithShape="0">
              <a:srgbClr val="808080"/>
            </a:outerShdw>
          </a:effectLst>
        </p:spPr>
        <p:txBody>
          <a:bodyPr wrap="none" lIns="90000" tIns="46800" rIns="90000" bIns="46800" anchor="ctr"/>
          <a:lstStyle>
            <a:lvl1pPr>
              <a:tabLst>
                <a:tab pos="169863" algn="l"/>
                <a:tab pos="617538" algn="l"/>
                <a:tab pos="1066800" algn="l"/>
                <a:tab pos="1516063" algn="l"/>
                <a:tab pos="1965325" algn="l"/>
                <a:tab pos="2414588" algn="l"/>
                <a:tab pos="2863850" algn="l"/>
                <a:tab pos="3313113" algn="l"/>
                <a:tab pos="3762375" algn="l"/>
                <a:tab pos="4211638" algn="l"/>
                <a:tab pos="4660900" algn="l"/>
                <a:tab pos="5110163" algn="l"/>
                <a:tab pos="5559425" algn="l"/>
                <a:tab pos="6008688" algn="l"/>
                <a:tab pos="6457950" algn="l"/>
                <a:tab pos="6907213" algn="l"/>
                <a:tab pos="7356475" algn="l"/>
                <a:tab pos="7805738" algn="l"/>
                <a:tab pos="8255000" algn="l"/>
                <a:tab pos="8704263" algn="l"/>
                <a:tab pos="9153525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1pPr>
            <a:lvl2pPr marL="169863" indent="-168275">
              <a:tabLst>
                <a:tab pos="169863" algn="l"/>
                <a:tab pos="617538" algn="l"/>
                <a:tab pos="1066800" algn="l"/>
                <a:tab pos="1516063" algn="l"/>
                <a:tab pos="1965325" algn="l"/>
                <a:tab pos="2414588" algn="l"/>
                <a:tab pos="2863850" algn="l"/>
                <a:tab pos="3313113" algn="l"/>
                <a:tab pos="3762375" algn="l"/>
                <a:tab pos="4211638" algn="l"/>
                <a:tab pos="4660900" algn="l"/>
                <a:tab pos="5110163" algn="l"/>
                <a:tab pos="5559425" algn="l"/>
                <a:tab pos="6008688" algn="l"/>
                <a:tab pos="6457950" algn="l"/>
                <a:tab pos="6907213" algn="l"/>
                <a:tab pos="7356475" algn="l"/>
                <a:tab pos="7805738" algn="l"/>
                <a:tab pos="8255000" algn="l"/>
                <a:tab pos="8704263" algn="l"/>
                <a:tab pos="9153525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169863" algn="l"/>
                <a:tab pos="617538" algn="l"/>
                <a:tab pos="1066800" algn="l"/>
                <a:tab pos="1516063" algn="l"/>
                <a:tab pos="1965325" algn="l"/>
                <a:tab pos="2414588" algn="l"/>
                <a:tab pos="2863850" algn="l"/>
                <a:tab pos="3313113" algn="l"/>
                <a:tab pos="3762375" algn="l"/>
                <a:tab pos="4211638" algn="l"/>
                <a:tab pos="4660900" algn="l"/>
                <a:tab pos="5110163" algn="l"/>
                <a:tab pos="5559425" algn="l"/>
                <a:tab pos="6008688" algn="l"/>
                <a:tab pos="6457950" algn="l"/>
                <a:tab pos="6907213" algn="l"/>
                <a:tab pos="7356475" algn="l"/>
                <a:tab pos="7805738" algn="l"/>
                <a:tab pos="8255000" algn="l"/>
                <a:tab pos="8704263" algn="l"/>
                <a:tab pos="9153525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169863" algn="l"/>
                <a:tab pos="617538" algn="l"/>
                <a:tab pos="1066800" algn="l"/>
                <a:tab pos="1516063" algn="l"/>
                <a:tab pos="1965325" algn="l"/>
                <a:tab pos="2414588" algn="l"/>
                <a:tab pos="2863850" algn="l"/>
                <a:tab pos="3313113" algn="l"/>
                <a:tab pos="3762375" algn="l"/>
                <a:tab pos="4211638" algn="l"/>
                <a:tab pos="4660900" algn="l"/>
                <a:tab pos="5110163" algn="l"/>
                <a:tab pos="5559425" algn="l"/>
                <a:tab pos="6008688" algn="l"/>
                <a:tab pos="6457950" algn="l"/>
                <a:tab pos="6907213" algn="l"/>
                <a:tab pos="7356475" algn="l"/>
                <a:tab pos="7805738" algn="l"/>
                <a:tab pos="8255000" algn="l"/>
                <a:tab pos="8704263" algn="l"/>
                <a:tab pos="9153525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169863" algn="l"/>
                <a:tab pos="617538" algn="l"/>
                <a:tab pos="1066800" algn="l"/>
                <a:tab pos="1516063" algn="l"/>
                <a:tab pos="1965325" algn="l"/>
                <a:tab pos="2414588" algn="l"/>
                <a:tab pos="2863850" algn="l"/>
                <a:tab pos="3313113" algn="l"/>
                <a:tab pos="3762375" algn="l"/>
                <a:tab pos="4211638" algn="l"/>
                <a:tab pos="4660900" algn="l"/>
                <a:tab pos="5110163" algn="l"/>
                <a:tab pos="5559425" algn="l"/>
                <a:tab pos="6008688" algn="l"/>
                <a:tab pos="6457950" algn="l"/>
                <a:tab pos="6907213" algn="l"/>
                <a:tab pos="7356475" algn="l"/>
                <a:tab pos="7805738" algn="l"/>
                <a:tab pos="8255000" algn="l"/>
                <a:tab pos="8704263" algn="l"/>
                <a:tab pos="9153525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69863" algn="l"/>
                <a:tab pos="617538" algn="l"/>
                <a:tab pos="1066800" algn="l"/>
                <a:tab pos="1516063" algn="l"/>
                <a:tab pos="1965325" algn="l"/>
                <a:tab pos="2414588" algn="l"/>
                <a:tab pos="2863850" algn="l"/>
                <a:tab pos="3313113" algn="l"/>
                <a:tab pos="3762375" algn="l"/>
                <a:tab pos="4211638" algn="l"/>
                <a:tab pos="4660900" algn="l"/>
                <a:tab pos="5110163" algn="l"/>
                <a:tab pos="5559425" algn="l"/>
                <a:tab pos="6008688" algn="l"/>
                <a:tab pos="6457950" algn="l"/>
                <a:tab pos="6907213" algn="l"/>
                <a:tab pos="7356475" algn="l"/>
                <a:tab pos="7805738" algn="l"/>
                <a:tab pos="8255000" algn="l"/>
                <a:tab pos="8704263" algn="l"/>
                <a:tab pos="9153525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69863" algn="l"/>
                <a:tab pos="617538" algn="l"/>
                <a:tab pos="1066800" algn="l"/>
                <a:tab pos="1516063" algn="l"/>
                <a:tab pos="1965325" algn="l"/>
                <a:tab pos="2414588" algn="l"/>
                <a:tab pos="2863850" algn="l"/>
                <a:tab pos="3313113" algn="l"/>
                <a:tab pos="3762375" algn="l"/>
                <a:tab pos="4211638" algn="l"/>
                <a:tab pos="4660900" algn="l"/>
                <a:tab pos="5110163" algn="l"/>
                <a:tab pos="5559425" algn="l"/>
                <a:tab pos="6008688" algn="l"/>
                <a:tab pos="6457950" algn="l"/>
                <a:tab pos="6907213" algn="l"/>
                <a:tab pos="7356475" algn="l"/>
                <a:tab pos="7805738" algn="l"/>
                <a:tab pos="8255000" algn="l"/>
                <a:tab pos="8704263" algn="l"/>
                <a:tab pos="9153525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69863" algn="l"/>
                <a:tab pos="617538" algn="l"/>
                <a:tab pos="1066800" algn="l"/>
                <a:tab pos="1516063" algn="l"/>
                <a:tab pos="1965325" algn="l"/>
                <a:tab pos="2414588" algn="l"/>
                <a:tab pos="2863850" algn="l"/>
                <a:tab pos="3313113" algn="l"/>
                <a:tab pos="3762375" algn="l"/>
                <a:tab pos="4211638" algn="l"/>
                <a:tab pos="4660900" algn="l"/>
                <a:tab pos="5110163" algn="l"/>
                <a:tab pos="5559425" algn="l"/>
                <a:tab pos="6008688" algn="l"/>
                <a:tab pos="6457950" algn="l"/>
                <a:tab pos="6907213" algn="l"/>
                <a:tab pos="7356475" algn="l"/>
                <a:tab pos="7805738" algn="l"/>
                <a:tab pos="8255000" algn="l"/>
                <a:tab pos="8704263" algn="l"/>
                <a:tab pos="9153525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69863" algn="l"/>
                <a:tab pos="617538" algn="l"/>
                <a:tab pos="1066800" algn="l"/>
                <a:tab pos="1516063" algn="l"/>
                <a:tab pos="1965325" algn="l"/>
                <a:tab pos="2414588" algn="l"/>
                <a:tab pos="2863850" algn="l"/>
                <a:tab pos="3313113" algn="l"/>
                <a:tab pos="3762375" algn="l"/>
                <a:tab pos="4211638" algn="l"/>
                <a:tab pos="4660900" algn="l"/>
                <a:tab pos="5110163" algn="l"/>
                <a:tab pos="5559425" algn="l"/>
                <a:tab pos="6008688" algn="l"/>
                <a:tab pos="6457950" algn="l"/>
                <a:tab pos="6907213" algn="l"/>
                <a:tab pos="7356475" algn="l"/>
                <a:tab pos="7805738" algn="l"/>
                <a:tab pos="8255000" algn="l"/>
                <a:tab pos="8704263" algn="l"/>
                <a:tab pos="9153525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pPr lvl="1" algn="ctr">
              <a:buClrTx/>
              <a:buFontTx/>
              <a:buNone/>
              <a:defRPr/>
            </a:pPr>
            <a:endParaRPr lang="en-US" altLang="sr-Latn-RS" sz="1200" b="1" smtClean="0">
              <a:solidFill>
                <a:srgbClr val="000066"/>
              </a:solidFill>
            </a:endParaRPr>
          </a:p>
          <a:p>
            <a:pPr lvl="1" algn="ctr">
              <a:lnSpc>
                <a:spcPct val="90000"/>
              </a:lnSpc>
              <a:spcBef>
                <a:spcPts val="450"/>
              </a:spcBef>
              <a:buClrTx/>
              <a:buFontTx/>
              <a:buNone/>
              <a:defRPr/>
            </a:pPr>
            <a:r>
              <a:rPr lang="en-US" altLang="sr-Latn-RS" sz="12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POTPISATI PUNOMOĆ i PRISTUPNICU SA FINOM</a:t>
            </a:r>
          </a:p>
          <a:p>
            <a:pPr lvl="1" algn="ctr">
              <a:lnSpc>
                <a:spcPct val="90000"/>
              </a:lnSpc>
              <a:spcBef>
                <a:spcPts val="450"/>
              </a:spcBef>
              <a:buClrTx/>
              <a:buFontTx/>
              <a:buNone/>
              <a:defRPr/>
            </a:pPr>
            <a:endParaRPr lang="en-US" altLang="sr-Latn-RS" sz="1200" b="1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547813" y="2894013"/>
            <a:ext cx="4441825" cy="534987"/>
          </a:xfrm>
          <a:prstGeom prst="rect">
            <a:avLst/>
          </a:prstGeom>
          <a:solidFill>
            <a:srgbClr val="D9D9D9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7819" dir="2700000" algn="ctr" rotWithShape="0">
              <a:srgbClr val="808080"/>
            </a:outerShdw>
          </a:effectLst>
        </p:spPr>
        <p:txBody>
          <a:bodyPr wrap="none" lIns="90000" tIns="46800" rIns="90000" bIns="46800" anchor="ctr"/>
          <a:lstStyle>
            <a:lvl1pPr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1pPr>
            <a:lvl2pPr marL="171450" indent="-168275"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pPr lvl="1" algn="ctr">
              <a:lnSpc>
                <a:spcPct val="90000"/>
              </a:lnSpc>
              <a:spcBef>
                <a:spcPts val="450"/>
              </a:spcBef>
              <a:buClrTx/>
              <a:buFontTx/>
              <a:buNone/>
              <a:defRPr/>
            </a:pPr>
            <a:r>
              <a:rPr lang="hr-HR" altLang="sr-Latn-RS" sz="12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DONIJETI RAČUNE STRANIH AGENCIJA U FINU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1547813" y="1101725"/>
            <a:ext cx="4441825" cy="534988"/>
          </a:xfrm>
          <a:prstGeom prst="rect">
            <a:avLst/>
          </a:prstGeom>
          <a:solidFill>
            <a:srgbClr val="D9D9D9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7819" dir="2700000" algn="ctr" rotWithShape="0">
              <a:srgbClr val="808080"/>
            </a:outerShdw>
          </a:effectLst>
        </p:spPr>
        <p:txBody>
          <a:bodyPr wrap="none" lIns="90000" tIns="46800" rIns="90000" bIns="46800" anchor="ctr"/>
          <a:lstStyle>
            <a:lvl1pPr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1pPr>
            <a:lvl2pPr marL="171450" indent="-168275"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pPr lvl="1" algn="ctr">
              <a:lnSpc>
                <a:spcPct val="90000"/>
              </a:lnSpc>
              <a:spcBef>
                <a:spcPts val="450"/>
              </a:spcBef>
              <a:buClrTx/>
              <a:buFontTx/>
              <a:buNone/>
              <a:defRPr/>
            </a:pPr>
            <a:r>
              <a:rPr lang="hr-HR" altLang="sr-Latn-RS" sz="12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ZATRAŽITI PDV IDENTIFIKACIJSKI BROJ OD PU</a:t>
            </a:r>
          </a:p>
        </p:txBody>
      </p:sp>
      <p:sp>
        <p:nvSpPr>
          <p:cNvPr id="15371" name="Freeform 10"/>
          <p:cNvSpPr>
            <a:spLocks noChangeArrowheads="1"/>
          </p:cNvSpPr>
          <p:nvPr/>
        </p:nvSpPr>
        <p:spPr bwMode="auto">
          <a:xfrm>
            <a:off x="3708400" y="2565400"/>
            <a:ext cx="120650" cy="328613"/>
          </a:xfrm>
          <a:custGeom>
            <a:avLst/>
            <a:gdLst>
              <a:gd name="T0" fmla="*/ 0 w 1"/>
              <a:gd name="T1" fmla="*/ 0 h 608"/>
              <a:gd name="T2" fmla="*/ 0 w 1"/>
              <a:gd name="T3" fmla="*/ 2147483647 h 60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08">
                <a:moveTo>
                  <a:pt x="0" y="0"/>
                </a:moveTo>
                <a:lnTo>
                  <a:pt x="0" y="607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1547813" y="4724400"/>
            <a:ext cx="4441825" cy="504825"/>
          </a:xfrm>
          <a:prstGeom prst="rect">
            <a:avLst/>
          </a:prstGeom>
          <a:solidFill>
            <a:srgbClr val="D9D9D9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7819" dir="2700000" algn="ctr" rotWithShape="0">
              <a:srgbClr val="808080"/>
            </a:outerShdw>
          </a:effectLst>
        </p:spPr>
        <p:txBody>
          <a:bodyPr wrap="none" lIns="90000" tIns="46800" rIns="90000" bIns="46800" anchor="ctr"/>
          <a:lstStyle>
            <a:lvl1pPr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1pPr>
            <a:lvl2pPr marL="171450" indent="-168275"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pPr lvl="1" algn="ctr">
              <a:lnSpc>
                <a:spcPct val="90000"/>
              </a:lnSpc>
              <a:spcBef>
                <a:spcPts val="450"/>
              </a:spcBef>
              <a:buClrTx/>
              <a:buFontTx/>
              <a:buNone/>
              <a:defRPr/>
            </a:pPr>
            <a:r>
              <a:rPr lang="hr-HR" altLang="sr-Latn-RS" sz="12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ČUVATI POTVRDE I DOKUMENTE DOBIVENE OD FINE (PU) </a:t>
            </a:r>
          </a:p>
          <a:p>
            <a:pPr lvl="1" algn="ctr">
              <a:lnSpc>
                <a:spcPct val="90000"/>
              </a:lnSpc>
              <a:spcBef>
                <a:spcPts val="450"/>
              </a:spcBef>
              <a:buClrTx/>
              <a:buFontTx/>
              <a:buNone/>
              <a:defRPr/>
            </a:pPr>
            <a:r>
              <a:rPr lang="hr-HR" altLang="sr-Latn-RS" sz="12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 ELEKTRONIČKOM OBLIKU</a:t>
            </a:r>
          </a:p>
        </p:txBody>
      </p:sp>
      <p:sp>
        <p:nvSpPr>
          <p:cNvPr id="15373" name="Freeform 12"/>
          <p:cNvSpPr>
            <a:spLocks noChangeArrowheads="1"/>
          </p:cNvSpPr>
          <p:nvPr/>
        </p:nvSpPr>
        <p:spPr bwMode="auto">
          <a:xfrm>
            <a:off x="3708400" y="4395788"/>
            <a:ext cx="120650" cy="328612"/>
          </a:xfrm>
          <a:custGeom>
            <a:avLst/>
            <a:gdLst>
              <a:gd name="T0" fmla="*/ 0 w 1"/>
              <a:gd name="T1" fmla="*/ 0 h 608"/>
              <a:gd name="T2" fmla="*/ 0 w 1"/>
              <a:gd name="T3" fmla="*/ 2147483647 h 60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608">
                <a:moveTo>
                  <a:pt x="0" y="0"/>
                </a:moveTo>
                <a:lnTo>
                  <a:pt x="0" y="607"/>
                </a:lnTo>
              </a:path>
            </a:pathLst>
          </a:custGeom>
          <a:noFill/>
          <a:ln w="12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pic>
        <p:nvPicPr>
          <p:cNvPr id="15374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484313"/>
            <a:ext cx="118745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250825" y="333375"/>
            <a:ext cx="8569325" cy="457200"/>
          </a:xfrm>
          <a:prstGeom prst="rect">
            <a:avLst/>
          </a:prstGeom>
          <a:solidFill>
            <a:srgbClr val="012A5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sr-Latn-RS" sz="2400" b="1">
                <a:solidFill>
                  <a:srgbClr val="FFFFFF"/>
                </a:solidFill>
              </a:rPr>
              <a:t>VAŠE OBVEZE U 5 KORAKA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250825" y="1052513"/>
            <a:ext cx="8610600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pPr>
              <a:spcBef>
                <a:spcPts val="500"/>
              </a:spcBef>
              <a:buClrTx/>
              <a:buFontTx/>
              <a:buNone/>
            </a:pPr>
            <a:r>
              <a:rPr lang="en-US" altLang="sr-Latn-RS" b="1">
                <a:solidFill>
                  <a:srgbClr val="012A58"/>
                </a:solidFill>
                <a:cs typeface="Arial" charset="0"/>
              </a:rPr>
              <a:t>Saznajte više na: </a:t>
            </a:r>
          </a:p>
          <a:p>
            <a:pPr>
              <a:spcBef>
                <a:spcPts val="500"/>
              </a:spcBef>
              <a:buClrTx/>
              <a:buFontTx/>
              <a:buNone/>
            </a:pPr>
            <a:r>
              <a:rPr lang="en-US" altLang="sr-Latn-RS">
                <a:solidFill>
                  <a:srgbClr val="012A58"/>
                </a:solidFill>
                <a:cs typeface="Arial" charset="0"/>
              </a:rPr>
              <a:t>www.fina.hr</a:t>
            </a:r>
          </a:p>
          <a:p>
            <a:pPr>
              <a:spcBef>
                <a:spcPts val="500"/>
              </a:spcBef>
              <a:buClrTx/>
              <a:buFontTx/>
              <a:buNone/>
            </a:pPr>
            <a:r>
              <a:rPr lang="en-US" altLang="sr-Latn-RS" u="sng">
                <a:solidFill>
                  <a:srgbClr val="012A58"/>
                </a:solidFill>
                <a:cs typeface="Arial" charset="0"/>
              </a:rPr>
              <a:t>info@fina.hr</a:t>
            </a:r>
          </a:p>
          <a:p>
            <a:pPr algn="ctr">
              <a:spcBef>
                <a:spcPts val="500"/>
              </a:spcBef>
              <a:buClrTx/>
              <a:buFontTx/>
              <a:buNone/>
            </a:pPr>
            <a:endParaRPr lang="en-US" altLang="sr-Latn-RS">
              <a:solidFill>
                <a:srgbClr val="012A58"/>
              </a:solidFill>
              <a:latin typeface="Arial Unicode MS" pitchFamily="32" charset="0"/>
            </a:endParaRPr>
          </a:p>
          <a:p>
            <a:pPr algn="ctr">
              <a:spcBef>
                <a:spcPts val="600"/>
              </a:spcBef>
              <a:buClrTx/>
              <a:buFontTx/>
              <a:buNone/>
            </a:pPr>
            <a:r>
              <a:rPr lang="en-US" altLang="sr-Latn-RS" sz="2400">
                <a:solidFill>
                  <a:srgbClr val="C00000"/>
                </a:solidFill>
                <a:cs typeface="Arial" charset="0"/>
              </a:rPr>
              <a:t>Hvala na pažnji!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300" y="2266950"/>
            <a:ext cx="1962150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3" name="Group 1"/>
          <p:cNvGraphicFramePr>
            <a:graphicFrameLocks noGrp="1"/>
          </p:cNvGraphicFramePr>
          <p:nvPr/>
        </p:nvGraphicFramePr>
        <p:xfrm>
          <a:off x="538163" y="1274763"/>
          <a:ext cx="6429375" cy="4610139"/>
        </p:xfrm>
        <a:graphic>
          <a:graphicData uri="http://schemas.openxmlformats.org/drawingml/2006/table">
            <a:tbl>
              <a:tblPr/>
              <a:tblGrid>
                <a:gridCol w="6429375"/>
              </a:tblGrid>
              <a:tr h="375336"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Lucida Sans Unicode" charset="0"/>
                          <a:cs typeface="Lucida Sans Unicode" charset="0"/>
                        </a:defRPr>
                      </a:lvl1pPr>
                      <a:lvl2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2pPr>
                      <a:lvl3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hr-HR" altLang="sr-Latn-R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pitchFamily="32" charset="-128"/>
                        </a:rPr>
                        <a:t>Zakonska regulativa - promjene</a:t>
                      </a:r>
                    </a:p>
                  </a:txBody>
                  <a:tcPr marT="91029" marB="45713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5656"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tabLst>
                          <a:tab pos="1198563" algn="l"/>
                          <a:tab pos="1646238" algn="l"/>
                          <a:tab pos="2095500" algn="l"/>
                          <a:tab pos="2544763" algn="l"/>
                          <a:tab pos="2994025" algn="l"/>
                          <a:tab pos="3443288" algn="l"/>
                          <a:tab pos="3892550" algn="l"/>
                          <a:tab pos="4341813" algn="l"/>
                          <a:tab pos="4791075" algn="l"/>
                          <a:tab pos="5240338" algn="l"/>
                          <a:tab pos="5689600" algn="l"/>
                          <a:tab pos="6138863" algn="l"/>
                          <a:tab pos="6588125" algn="l"/>
                          <a:tab pos="7037388" algn="l"/>
                          <a:tab pos="7486650" algn="l"/>
                          <a:tab pos="7935913" algn="l"/>
                          <a:tab pos="8385175" algn="l"/>
                          <a:tab pos="8834438" algn="l"/>
                          <a:tab pos="9283700" algn="l"/>
                          <a:tab pos="9732963" algn="l"/>
                          <a:tab pos="101822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Lucida Sans Unicode" charset="0"/>
                          <a:cs typeface="Lucida Sans Unicode" charset="0"/>
                        </a:defRPr>
                      </a:lvl1pPr>
                      <a:lvl2pPr marL="739775" indent="-282575">
                        <a:spcBef>
                          <a:spcPts val="500"/>
                        </a:spcBef>
                        <a:tabLst>
                          <a:tab pos="1198563" algn="l"/>
                          <a:tab pos="1646238" algn="l"/>
                          <a:tab pos="2095500" algn="l"/>
                          <a:tab pos="2544763" algn="l"/>
                          <a:tab pos="2994025" algn="l"/>
                          <a:tab pos="3443288" algn="l"/>
                          <a:tab pos="3892550" algn="l"/>
                          <a:tab pos="4341813" algn="l"/>
                          <a:tab pos="4791075" algn="l"/>
                          <a:tab pos="5240338" algn="l"/>
                          <a:tab pos="5689600" algn="l"/>
                          <a:tab pos="6138863" algn="l"/>
                          <a:tab pos="6588125" algn="l"/>
                          <a:tab pos="7037388" algn="l"/>
                          <a:tab pos="7486650" algn="l"/>
                          <a:tab pos="7935913" algn="l"/>
                          <a:tab pos="8385175" algn="l"/>
                          <a:tab pos="8834438" algn="l"/>
                          <a:tab pos="9283700" algn="l"/>
                          <a:tab pos="9732963" algn="l"/>
                          <a:tab pos="101822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2pPr>
                      <a:lvl3pPr marL="1198563" indent="-282575">
                        <a:spcBef>
                          <a:spcPts val="500"/>
                        </a:spcBef>
                        <a:tabLst>
                          <a:tab pos="1198563" algn="l"/>
                          <a:tab pos="1646238" algn="l"/>
                          <a:tab pos="2095500" algn="l"/>
                          <a:tab pos="2544763" algn="l"/>
                          <a:tab pos="2994025" algn="l"/>
                          <a:tab pos="3443288" algn="l"/>
                          <a:tab pos="3892550" algn="l"/>
                          <a:tab pos="4341813" algn="l"/>
                          <a:tab pos="4791075" algn="l"/>
                          <a:tab pos="5240338" algn="l"/>
                          <a:tab pos="5689600" algn="l"/>
                          <a:tab pos="6138863" algn="l"/>
                          <a:tab pos="6588125" algn="l"/>
                          <a:tab pos="7037388" algn="l"/>
                          <a:tab pos="7486650" algn="l"/>
                          <a:tab pos="7935913" algn="l"/>
                          <a:tab pos="8385175" algn="l"/>
                          <a:tab pos="8834438" algn="l"/>
                          <a:tab pos="9283700" algn="l"/>
                          <a:tab pos="9732963" algn="l"/>
                          <a:tab pos="101822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1198563" algn="l"/>
                          <a:tab pos="1646238" algn="l"/>
                          <a:tab pos="2095500" algn="l"/>
                          <a:tab pos="2544763" algn="l"/>
                          <a:tab pos="2994025" algn="l"/>
                          <a:tab pos="3443288" algn="l"/>
                          <a:tab pos="3892550" algn="l"/>
                          <a:tab pos="4341813" algn="l"/>
                          <a:tab pos="4791075" algn="l"/>
                          <a:tab pos="5240338" algn="l"/>
                          <a:tab pos="5689600" algn="l"/>
                          <a:tab pos="6138863" algn="l"/>
                          <a:tab pos="6588125" algn="l"/>
                          <a:tab pos="7037388" algn="l"/>
                          <a:tab pos="7486650" algn="l"/>
                          <a:tab pos="7935913" algn="l"/>
                          <a:tab pos="8385175" algn="l"/>
                          <a:tab pos="8834438" algn="l"/>
                          <a:tab pos="9283700" algn="l"/>
                          <a:tab pos="9732963" algn="l"/>
                          <a:tab pos="101822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1198563" algn="l"/>
                          <a:tab pos="1646238" algn="l"/>
                          <a:tab pos="2095500" algn="l"/>
                          <a:tab pos="2544763" algn="l"/>
                          <a:tab pos="2994025" algn="l"/>
                          <a:tab pos="3443288" algn="l"/>
                          <a:tab pos="3892550" algn="l"/>
                          <a:tab pos="4341813" algn="l"/>
                          <a:tab pos="4791075" algn="l"/>
                          <a:tab pos="5240338" algn="l"/>
                          <a:tab pos="5689600" algn="l"/>
                          <a:tab pos="6138863" algn="l"/>
                          <a:tab pos="6588125" algn="l"/>
                          <a:tab pos="7037388" algn="l"/>
                          <a:tab pos="7486650" algn="l"/>
                          <a:tab pos="7935913" algn="l"/>
                          <a:tab pos="8385175" algn="l"/>
                          <a:tab pos="8834438" algn="l"/>
                          <a:tab pos="9283700" algn="l"/>
                          <a:tab pos="9732963" algn="l"/>
                          <a:tab pos="101822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1198563" algn="l"/>
                          <a:tab pos="1646238" algn="l"/>
                          <a:tab pos="2095500" algn="l"/>
                          <a:tab pos="2544763" algn="l"/>
                          <a:tab pos="2994025" algn="l"/>
                          <a:tab pos="3443288" algn="l"/>
                          <a:tab pos="3892550" algn="l"/>
                          <a:tab pos="4341813" algn="l"/>
                          <a:tab pos="4791075" algn="l"/>
                          <a:tab pos="5240338" algn="l"/>
                          <a:tab pos="5689600" algn="l"/>
                          <a:tab pos="6138863" algn="l"/>
                          <a:tab pos="6588125" algn="l"/>
                          <a:tab pos="7037388" algn="l"/>
                          <a:tab pos="7486650" algn="l"/>
                          <a:tab pos="7935913" algn="l"/>
                          <a:tab pos="8385175" algn="l"/>
                          <a:tab pos="8834438" algn="l"/>
                          <a:tab pos="9283700" algn="l"/>
                          <a:tab pos="9732963" algn="l"/>
                          <a:tab pos="101822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1198563" algn="l"/>
                          <a:tab pos="1646238" algn="l"/>
                          <a:tab pos="2095500" algn="l"/>
                          <a:tab pos="2544763" algn="l"/>
                          <a:tab pos="2994025" algn="l"/>
                          <a:tab pos="3443288" algn="l"/>
                          <a:tab pos="3892550" algn="l"/>
                          <a:tab pos="4341813" algn="l"/>
                          <a:tab pos="4791075" algn="l"/>
                          <a:tab pos="5240338" algn="l"/>
                          <a:tab pos="5689600" algn="l"/>
                          <a:tab pos="6138863" algn="l"/>
                          <a:tab pos="6588125" algn="l"/>
                          <a:tab pos="7037388" algn="l"/>
                          <a:tab pos="7486650" algn="l"/>
                          <a:tab pos="7935913" algn="l"/>
                          <a:tab pos="8385175" algn="l"/>
                          <a:tab pos="8834438" algn="l"/>
                          <a:tab pos="9283700" algn="l"/>
                          <a:tab pos="9732963" algn="l"/>
                          <a:tab pos="101822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1198563" algn="l"/>
                          <a:tab pos="1646238" algn="l"/>
                          <a:tab pos="2095500" algn="l"/>
                          <a:tab pos="2544763" algn="l"/>
                          <a:tab pos="2994025" algn="l"/>
                          <a:tab pos="3443288" algn="l"/>
                          <a:tab pos="3892550" algn="l"/>
                          <a:tab pos="4341813" algn="l"/>
                          <a:tab pos="4791075" algn="l"/>
                          <a:tab pos="5240338" algn="l"/>
                          <a:tab pos="5689600" algn="l"/>
                          <a:tab pos="6138863" algn="l"/>
                          <a:tab pos="6588125" algn="l"/>
                          <a:tab pos="7037388" algn="l"/>
                          <a:tab pos="7486650" algn="l"/>
                          <a:tab pos="7935913" algn="l"/>
                          <a:tab pos="8385175" algn="l"/>
                          <a:tab pos="8834438" algn="l"/>
                          <a:tab pos="9283700" algn="l"/>
                          <a:tab pos="9732963" algn="l"/>
                          <a:tab pos="101822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1198563" algn="l"/>
                          <a:tab pos="1646238" algn="l"/>
                          <a:tab pos="2095500" algn="l"/>
                          <a:tab pos="2544763" algn="l"/>
                          <a:tab pos="2994025" algn="l"/>
                          <a:tab pos="3443288" algn="l"/>
                          <a:tab pos="3892550" algn="l"/>
                          <a:tab pos="4341813" algn="l"/>
                          <a:tab pos="4791075" algn="l"/>
                          <a:tab pos="5240338" algn="l"/>
                          <a:tab pos="5689600" algn="l"/>
                          <a:tab pos="6138863" algn="l"/>
                          <a:tab pos="6588125" algn="l"/>
                          <a:tab pos="7037388" algn="l"/>
                          <a:tab pos="7486650" algn="l"/>
                          <a:tab pos="7935913" algn="l"/>
                          <a:tab pos="8385175" algn="l"/>
                          <a:tab pos="8834438" algn="l"/>
                          <a:tab pos="9283700" algn="l"/>
                          <a:tab pos="9732963" algn="l"/>
                          <a:tab pos="101822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9pPr>
                    </a:lstStyle>
                    <a:p>
                      <a:pPr marL="1198563" marR="0" lvl="2" indent="-282575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1198563" algn="l"/>
                          <a:tab pos="1646238" algn="l"/>
                          <a:tab pos="2095500" algn="l"/>
                          <a:tab pos="2544763" algn="l"/>
                          <a:tab pos="2994025" algn="l"/>
                          <a:tab pos="3443288" algn="l"/>
                          <a:tab pos="3892550" algn="l"/>
                          <a:tab pos="4341813" algn="l"/>
                          <a:tab pos="4791075" algn="l"/>
                          <a:tab pos="5240338" algn="l"/>
                          <a:tab pos="5689600" algn="l"/>
                          <a:tab pos="6138863" algn="l"/>
                          <a:tab pos="6588125" algn="l"/>
                          <a:tab pos="7037388" algn="l"/>
                          <a:tab pos="7486650" algn="l"/>
                          <a:tab pos="7935913" algn="l"/>
                          <a:tab pos="8385175" algn="l"/>
                          <a:tab pos="8834438" algn="l"/>
                          <a:tab pos="9283700" algn="l"/>
                          <a:tab pos="9732963" algn="l"/>
                          <a:tab pos="10182225" algn="l"/>
                        </a:tabLst>
                      </a:pPr>
                      <a:endParaRPr kumimoji="0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Unicode MS" pitchFamily="32" charset="0"/>
                        <a:ea typeface="ＭＳ Ｐゴシック" pitchFamily="32" charset="-128"/>
                      </a:endParaRPr>
                    </a:p>
                    <a:p>
                      <a:pPr marL="739775" marR="0" lvl="1" indent="-282575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100000"/>
                        <a:buFont typeface="Arial" charset="0"/>
                        <a:buChar char="•"/>
                        <a:tabLst>
                          <a:tab pos="1198563" algn="l"/>
                          <a:tab pos="1646238" algn="l"/>
                          <a:tab pos="2095500" algn="l"/>
                          <a:tab pos="2544763" algn="l"/>
                          <a:tab pos="2994025" algn="l"/>
                          <a:tab pos="3443288" algn="l"/>
                          <a:tab pos="3892550" algn="l"/>
                          <a:tab pos="4341813" algn="l"/>
                          <a:tab pos="4791075" algn="l"/>
                          <a:tab pos="5240338" algn="l"/>
                          <a:tab pos="5689600" algn="l"/>
                          <a:tab pos="6138863" algn="l"/>
                          <a:tab pos="6588125" algn="l"/>
                          <a:tab pos="7037388" algn="l"/>
                          <a:tab pos="7486650" algn="l"/>
                          <a:tab pos="7935913" algn="l"/>
                          <a:tab pos="8385175" algn="l"/>
                          <a:tab pos="8834438" algn="l"/>
                          <a:tab pos="9283700" algn="l"/>
                          <a:tab pos="9732963" algn="l"/>
                          <a:tab pos="10182225" algn="l"/>
                        </a:tabLst>
                      </a:pPr>
                      <a:r>
                        <a:rPr kumimoji="0" lang="hr-HR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2" charset="-128"/>
                          <a:cs typeface="Arial" charset="0"/>
                        </a:rPr>
                        <a:t>Direktiva Vijeća 2006/112/EZ</a:t>
                      </a:r>
                    </a:p>
                    <a:p>
                      <a:pPr marL="739775" marR="0" lvl="1" indent="-282575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1198563" algn="l"/>
                          <a:tab pos="1646238" algn="l"/>
                          <a:tab pos="2095500" algn="l"/>
                          <a:tab pos="2544763" algn="l"/>
                          <a:tab pos="2994025" algn="l"/>
                          <a:tab pos="3443288" algn="l"/>
                          <a:tab pos="3892550" algn="l"/>
                          <a:tab pos="4341813" algn="l"/>
                          <a:tab pos="4791075" algn="l"/>
                          <a:tab pos="5240338" algn="l"/>
                          <a:tab pos="5689600" algn="l"/>
                          <a:tab pos="6138863" algn="l"/>
                          <a:tab pos="6588125" algn="l"/>
                          <a:tab pos="7037388" algn="l"/>
                          <a:tab pos="7486650" algn="l"/>
                          <a:tab pos="7935913" algn="l"/>
                          <a:tab pos="8385175" algn="l"/>
                          <a:tab pos="8834438" algn="l"/>
                          <a:tab pos="9283700" algn="l"/>
                          <a:tab pos="9732963" algn="l"/>
                          <a:tab pos="10182225" algn="l"/>
                        </a:tabLst>
                      </a:pPr>
                      <a:endParaRPr kumimoji="0" lang="hr-HR" altLang="sr-Latn-R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2" charset="-128"/>
                        <a:cs typeface="Arial" charset="0"/>
                      </a:endParaRPr>
                    </a:p>
                    <a:p>
                      <a:pPr marL="739775" marR="0" lvl="1" indent="-282575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100000"/>
                        <a:buFont typeface="Arial" charset="0"/>
                        <a:buChar char="•"/>
                        <a:tabLst>
                          <a:tab pos="1198563" algn="l"/>
                          <a:tab pos="1646238" algn="l"/>
                          <a:tab pos="2095500" algn="l"/>
                          <a:tab pos="2544763" algn="l"/>
                          <a:tab pos="2994025" algn="l"/>
                          <a:tab pos="3443288" algn="l"/>
                          <a:tab pos="3892550" algn="l"/>
                          <a:tab pos="4341813" algn="l"/>
                          <a:tab pos="4791075" algn="l"/>
                          <a:tab pos="5240338" algn="l"/>
                          <a:tab pos="5689600" algn="l"/>
                          <a:tab pos="6138863" algn="l"/>
                          <a:tab pos="6588125" algn="l"/>
                          <a:tab pos="7037388" algn="l"/>
                          <a:tab pos="7486650" algn="l"/>
                          <a:tab pos="7935913" algn="l"/>
                          <a:tab pos="8385175" algn="l"/>
                          <a:tab pos="8834438" algn="l"/>
                          <a:tab pos="9283700" algn="l"/>
                          <a:tab pos="9732963" algn="l"/>
                          <a:tab pos="10182225" algn="l"/>
                        </a:tabLst>
                      </a:pPr>
                      <a:r>
                        <a:rPr kumimoji="0" lang="hr-HR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2" charset="-128"/>
                          <a:cs typeface="Arial" charset="0"/>
                        </a:rPr>
                        <a:t>Zakon o porezu na dodanu vrijednos</a:t>
                      </a:r>
                      <a:r>
                        <a:rPr kumimoji="0" lang="hr-HR" altLang="sr-Latn-R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2" charset="-128"/>
                          <a:cs typeface="Arial" charset="0"/>
                        </a:rPr>
                        <a:t>t (NN 73/13, 148/13,143/14; </a:t>
                      </a:r>
                    </a:p>
                    <a:p>
                      <a:pPr marL="739775" marR="0" lvl="1" indent="-282575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1198563" algn="l"/>
                          <a:tab pos="1646238" algn="l"/>
                          <a:tab pos="2095500" algn="l"/>
                          <a:tab pos="2544763" algn="l"/>
                          <a:tab pos="2994025" algn="l"/>
                          <a:tab pos="3443288" algn="l"/>
                          <a:tab pos="3892550" algn="l"/>
                          <a:tab pos="4341813" algn="l"/>
                          <a:tab pos="4791075" algn="l"/>
                          <a:tab pos="5240338" algn="l"/>
                          <a:tab pos="5689600" algn="l"/>
                          <a:tab pos="6138863" algn="l"/>
                          <a:tab pos="6588125" algn="l"/>
                          <a:tab pos="7037388" algn="l"/>
                          <a:tab pos="7486650" algn="l"/>
                          <a:tab pos="7935913" algn="l"/>
                          <a:tab pos="8385175" algn="l"/>
                          <a:tab pos="8834438" algn="l"/>
                          <a:tab pos="9283700" algn="l"/>
                          <a:tab pos="9732963" algn="l"/>
                          <a:tab pos="10182225" algn="l"/>
                        </a:tabLst>
                      </a:pPr>
                      <a:r>
                        <a:rPr kumimoji="0" lang="hr-HR" altLang="sr-Latn-R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2" charset="-128"/>
                          <a:cs typeface="Arial" charset="0"/>
                        </a:rPr>
                        <a:t>      Rješenje USRH 99/13, 153/13)</a:t>
                      </a:r>
                    </a:p>
                    <a:p>
                      <a:pPr marL="739775" marR="0" lvl="1" indent="-282575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1198563" algn="l"/>
                          <a:tab pos="1646238" algn="l"/>
                          <a:tab pos="2095500" algn="l"/>
                          <a:tab pos="2544763" algn="l"/>
                          <a:tab pos="2994025" algn="l"/>
                          <a:tab pos="3443288" algn="l"/>
                          <a:tab pos="3892550" algn="l"/>
                          <a:tab pos="4341813" algn="l"/>
                          <a:tab pos="4791075" algn="l"/>
                          <a:tab pos="5240338" algn="l"/>
                          <a:tab pos="5689600" algn="l"/>
                          <a:tab pos="6138863" algn="l"/>
                          <a:tab pos="6588125" algn="l"/>
                          <a:tab pos="7037388" algn="l"/>
                          <a:tab pos="7486650" algn="l"/>
                          <a:tab pos="7935913" algn="l"/>
                          <a:tab pos="8385175" algn="l"/>
                          <a:tab pos="8834438" algn="l"/>
                          <a:tab pos="9283700" algn="l"/>
                          <a:tab pos="9732963" algn="l"/>
                          <a:tab pos="10182225" algn="l"/>
                        </a:tabLst>
                      </a:pPr>
                      <a:endParaRPr kumimoji="0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2" charset="-128"/>
                        <a:cs typeface="Arial" charset="0"/>
                      </a:endParaRPr>
                    </a:p>
                    <a:p>
                      <a:pPr marL="739775" marR="0" lvl="1" indent="-282575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100000"/>
                        <a:buFont typeface="Arial" charset="0"/>
                        <a:buChar char="•"/>
                        <a:tabLst>
                          <a:tab pos="1198563" algn="l"/>
                          <a:tab pos="1646238" algn="l"/>
                          <a:tab pos="2095500" algn="l"/>
                          <a:tab pos="2544763" algn="l"/>
                          <a:tab pos="2994025" algn="l"/>
                          <a:tab pos="3443288" algn="l"/>
                          <a:tab pos="3892550" algn="l"/>
                          <a:tab pos="4341813" algn="l"/>
                          <a:tab pos="4791075" algn="l"/>
                          <a:tab pos="5240338" algn="l"/>
                          <a:tab pos="5689600" algn="l"/>
                          <a:tab pos="6138863" algn="l"/>
                          <a:tab pos="6588125" algn="l"/>
                          <a:tab pos="7037388" algn="l"/>
                          <a:tab pos="7486650" algn="l"/>
                          <a:tab pos="7935913" algn="l"/>
                          <a:tab pos="8385175" algn="l"/>
                          <a:tab pos="8834438" algn="l"/>
                          <a:tab pos="9283700" algn="l"/>
                          <a:tab pos="9732963" algn="l"/>
                          <a:tab pos="10182225" algn="l"/>
                        </a:tabLst>
                      </a:pPr>
                      <a:r>
                        <a:rPr kumimoji="0" lang="hr-HR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2" charset="-128"/>
                          <a:cs typeface="Arial" charset="0"/>
                        </a:rPr>
                        <a:t>Pravilnik o porezu na dodanu vrijednost </a:t>
                      </a:r>
                      <a:r>
                        <a:rPr kumimoji="0" lang="hr-HR" altLang="sr-Latn-R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2" charset="-128"/>
                          <a:cs typeface="Arial" charset="0"/>
                        </a:rPr>
                        <a:t>(NN 79/13 i 85/13)</a:t>
                      </a:r>
                    </a:p>
                  </a:txBody>
                  <a:tcPr marT="80879" marB="45713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649108">
                <a:tc>
                  <a:txBody>
                    <a:bodyPr/>
                    <a:lstStyle>
                      <a:lvl1pPr marL="284163" indent="-282575">
                        <a:spcBef>
                          <a:spcPts val="500"/>
                        </a:spcBef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Lucida Sans Unicode" charset="0"/>
                          <a:cs typeface="Lucida Sans Unicode" charset="0"/>
                        </a:defRPr>
                      </a:lvl1pPr>
                      <a:lvl2pPr marL="741363" indent="-282575">
                        <a:spcBef>
                          <a:spcPts val="500"/>
                        </a:spcBef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2pPr>
                      <a:lvl3pPr>
                        <a:spcBef>
                          <a:spcPts val="500"/>
                        </a:spcBef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9pPr>
                    </a:lstStyle>
                    <a:p>
                      <a:pPr marL="284163" marR="0" lvl="0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endParaRPr kumimoji="0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Unicode MS" pitchFamily="32" charset="0"/>
                        <a:ea typeface="ＭＳ Ｐゴシック" pitchFamily="32" charset="-128"/>
                      </a:endParaRPr>
                    </a:p>
                    <a:p>
                      <a:pPr marL="284163" marR="0" lvl="0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100000"/>
                        <a:buFont typeface="Arial" charset="0"/>
                        <a:buChar char="•"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r>
                        <a:rPr kumimoji="0" lang="hr-HR" altLang="sr-Latn-R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2" charset="-128"/>
                          <a:cs typeface="Arial" charset="0"/>
                        </a:rPr>
                        <a:t>Ulaskom RH u EU, RH postaje dio Zajedničkog tržišta</a:t>
                      </a:r>
                    </a:p>
                    <a:p>
                      <a:pPr marL="284163" marR="0" lvl="0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endParaRPr kumimoji="0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2" charset="-128"/>
                        <a:cs typeface="Arial" charset="0"/>
                      </a:endParaRPr>
                    </a:p>
                    <a:p>
                      <a:pPr marL="284163" marR="0" lvl="0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100000"/>
                        <a:buFont typeface="Arial" charset="0"/>
                        <a:buChar char="•"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r>
                        <a:rPr kumimoji="0" lang="hr-HR" altLang="sr-Latn-R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2" charset="-128"/>
                          <a:cs typeface="Arial" charset="0"/>
                        </a:rPr>
                        <a:t>Uvoz/izvoz mijenjaju značenje u </a:t>
                      </a:r>
                      <a:r>
                        <a:rPr kumimoji="0" lang="hr-HR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2" charset="-128"/>
                          <a:cs typeface="Arial" charset="0"/>
                        </a:rPr>
                        <a:t>isporuke dobara i obavljanja usluga</a:t>
                      </a:r>
                    </a:p>
                    <a:p>
                      <a:pPr marL="284163" marR="0" lvl="0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endParaRPr kumimoji="0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2" charset="-128"/>
                        <a:cs typeface="Arial" charset="0"/>
                      </a:endParaRPr>
                    </a:p>
                    <a:p>
                      <a:pPr marL="284163" marR="0" lvl="0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100000"/>
                        <a:buFont typeface="Arial" charset="0"/>
                        <a:buChar char="•"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r>
                        <a:rPr kumimoji="0" lang="hr-HR" altLang="sr-Latn-R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2" charset="-128"/>
                          <a:cs typeface="Arial" charset="0"/>
                        </a:rPr>
                        <a:t>Sa trećim zemljama - uvoz/izvoz</a:t>
                      </a:r>
                    </a:p>
                    <a:p>
                      <a:pPr marL="284163" marR="0" lvl="0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endParaRPr kumimoji="0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2" charset="-128"/>
                        <a:cs typeface="Arial" charset="0"/>
                      </a:endParaRPr>
                    </a:p>
                    <a:p>
                      <a:pPr marL="284163" marR="0" lvl="0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100000"/>
                        <a:buFont typeface="Arial" charset="0"/>
                        <a:buChar char="•"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r>
                        <a:rPr kumimoji="0" lang="hr-HR" altLang="sr-Latn-R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2" charset="-128"/>
                          <a:cs typeface="Arial" charset="0"/>
                        </a:rPr>
                        <a:t>RH postaje dio jedinstvenog sustava putem kojeg se razmjenjuju informacije o isporukama dobara i usluga svih poreznih obveznika</a:t>
                      </a:r>
                    </a:p>
                    <a:p>
                      <a:pPr marL="284163" marR="0" lvl="0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endParaRPr kumimoji="0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2" charset="-128"/>
                        <a:cs typeface="Arial" charset="0"/>
                      </a:endParaRPr>
                    </a:p>
                    <a:p>
                      <a:pPr marL="284163" marR="0" lvl="0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100000"/>
                        <a:buFont typeface="Arial" charset="0"/>
                        <a:buChar char="•"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r>
                        <a:rPr kumimoji="0" lang="hr-HR" altLang="sr-Latn-R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2" charset="-128"/>
                          <a:cs typeface="Arial" charset="0"/>
                        </a:rPr>
                        <a:t>Svaki  porezni obveznik mora imati dodijeljen </a:t>
                      </a:r>
                      <a:r>
                        <a:rPr kumimoji="0" lang="hr-HR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2" charset="-128"/>
                          <a:cs typeface="Arial" charset="0"/>
                        </a:rPr>
                        <a:t>porezni identifikacijski broj</a:t>
                      </a:r>
                    </a:p>
                    <a:p>
                      <a:pPr marL="741363" marR="0" lvl="1" indent="-282575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endParaRPr kumimoji="0" lang="hr-HR" altLang="sr-Latn-R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2" charset="-128"/>
                        <a:cs typeface="Arial" charset="0"/>
                      </a:endParaRPr>
                    </a:p>
                  </a:txBody>
                  <a:tcPr marT="80879" marB="45713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0" name="Text Box 15"/>
          <p:cNvSpPr txBox="1">
            <a:spLocks noChangeArrowheads="1"/>
          </p:cNvSpPr>
          <p:nvPr/>
        </p:nvSpPr>
        <p:spPr bwMode="auto">
          <a:xfrm>
            <a:off x="250825" y="403225"/>
            <a:ext cx="856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sr-Latn-RS" sz="2400" b="1">
                <a:solidFill>
                  <a:srgbClr val="012A58"/>
                </a:solidFill>
                <a:latin typeface="Arial Unicode MS" pitchFamily="32" charset="0"/>
              </a:rPr>
              <a:t>1</a:t>
            </a:r>
          </a:p>
        </p:txBody>
      </p:sp>
      <p:sp>
        <p:nvSpPr>
          <p:cNvPr id="7181" name="Rectangle 16"/>
          <p:cNvSpPr>
            <a:spLocks noChangeArrowheads="1"/>
          </p:cNvSpPr>
          <p:nvPr/>
        </p:nvSpPr>
        <p:spPr bwMode="auto">
          <a:xfrm>
            <a:off x="69850" y="-392113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altLang="sr-Latn-RS"/>
          </a:p>
        </p:txBody>
      </p:sp>
      <p:sp>
        <p:nvSpPr>
          <p:cNvPr id="7182" name="Rectangle 17"/>
          <p:cNvSpPr>
            <a:spLocks noChangeArrowheads="1"/>
          </p:cNvSpPr>
          <p:nvPr/>
        </p:nvSpPr>
        <p:spPr bwMode="auto">
          <a:xfrm>
            <a:off x="222250" y="-239713"/>
            <a:ext cx="304800" cy="30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altLang="sr-Latn-RS"/>
          </a:p>
        </p:txBody>
      </p:sp>
      <p:pic>
        <p:nvPicPr>
          <p:cNvPr id="7183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674938"/>
            <a:ext cx="1749425" cy="161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250825" y="307975"/>
            <a:ext cx="8569325" cy="457200"/>
          </a:xfrm>
          <a:prstGeom prst="rect">
            <a:avLst/>
          </a:prstGeom>
          <a:solidFill>
            <a:srgbClr val="012A5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1pPr>
            <a:lvl2pPr marL="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pPr lvl="1" indent="0" eaLnBrk="1" hangingPunct="1">
              <a:buClrTx/>
              <a:buFontTx/>
              <a:buNone/>
            </a:pPr>
            <a:r>
              <a:rPr lang="en-US" altLang="sr-Latn-RS" sz="2400" b="1">
                <a:solidFill>
                  <a:srgbClr val="FFFFFF"/>
                </a:solidFill>
                <a:cs typeface="Arial" charset="0"/>
              </a:rPr>
              <a:t>Zakonska regulativa – PDV na usluge posredovanja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7" name="Group 1"/>
          <p:cNvGraphicFramePr>
            <a:graphicFrameLocks noGrp="1"/>
          </p:cNvGraphicFramePr>
          <p:nvPr/>
        </p:nvGraphicFramePr>
        <p:xfrm>
          <a:off x="611188" y="1052513"/>
          <a:ext cx="6554787" cy="5159409"/>
        </p:xfrm>
        <a:graphic>
          <a:graphicData uri="http://schemas.openxmlformats.org/drawingml/2006/table">
            <a:tbl>
              <a:tblPr/>
              <a:tblGrid>
                <a:gridCol w="6554787"/>
              </a:tblGrid>
              <a:tr h="375343"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Lucida Sans Unicode" charset="0"/>
                          <a:cs typeface="Lucida Sans Unicode" charset="0"/>
                        </a:defRPr>
                      </a:lvl1pPr>
                      <a:lvl2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2pPr>
                      <a:lvl3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hr-HR" altLang="sr-Latn-R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pitchFamily="32" charset="-128"/>
                        </a:rPr>
                        <a:t>Obveze za iznajmljivače paušaliste</a:t>
                      </a:r>
                    </a:p>
                  </a:txBody>
                  <a:tcPr marT="91031" marB="45713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4032">
                <a:tc>
                  <a:txBody>
                    <a:bodyPr/>
                    <a:lstStyle>
                      <a:lvl1pPr marL="284163" indent="-282575">
                        <a:spcBef>
                          <a:spcPts val="500"/>
                        </a:spcBef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Lucida Sans Unicode" charset="0"/>
                          <a:cs typeface="Lucida Sans Unicode" charset="0"/>
                        </a:defRPr>
                      </a:lvl1pPr>
                      <a:lvl2pPr>
                        <a:spcBef>
                          <a:spcPts val="500"/>
                        </a:spcBef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2pPr>
                      <a:lvl3pPr>
                        <a:spcBef>
                          <a:spcPts val="500"/>
                        </a:spcBef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9pPr>
                    </a:lstStyle>
                    <a:p>
                      <a:pPr marL="284163" marR="0" lvl="0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endParaRPr kumimoji="0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Unicode MS" pitchFamily="32" charset="0"/>
                        <a:ea typeface="ＭＳ Ｐゴシック" pitchFamily="32" charset="-128"/>
                      </a:endParaRPr>
                    </a:p>
                    <a:p>
                      <a:pPr marL="284163" marR="0" lvl="0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100000"/>
                        <a:buFont typeface="Arial" charset="0"/>
                        <a:buChar char="•"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r>
                        <a:rPr kumimoji="0" lang="hr-HR" altLang="sr-Latn-R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2" charset="-128"/>
                          <a:cs typeface="Arial" charset="0"/>
                        </a:rPr>
                        <a:t>Iznajmljivač paušalist je obveznik obračuna PDV-a u slučaju </a:t>
                      </a:r>
                      <a:r>
                        <a:rPr kumimoji="0" lang="hr-HR" altLang="sr-Latn-R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pitchFamily="32" charset="-128"/>
                          <a:cs typeface="Arial" charset="0"/>
                        </a:rPr>
                        <a:t>kada koristi usluge posredovanja stranih agencija  </a:t>
                      </a:r>
                      <a:r>
                        <a:rPr kumimoji="0" lang="hr-HR" altLang="sr-Latn-R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2" charset="-128"/>
                          <a:cs typeface="Arial" charset="0"/>
                        </a:rPr>
                        <a:t>(EU ili treće zemlje)</a:t>
                      </a:r>
                    </a:p>
                    <a:p>
                      <a:pPr marL="284163" marR="0" lvl="0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endParaRPr kumimoji="0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2" charset="-128"/>
                        <a:cs typeface="Arial" charset="0"/>
                      </a:endParaRPr>
                    </a:p>
                    <a:p>
                      <a:pPr marL="284163" marR="0" lvl="0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100000"/>
                        <a:buFont typeface="Arial" charset="0"/>
                        <a:buChar char="•"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r>
                        <a:rPr kumimoji="0" lang="hr-HR" altLang="sr-Latn-R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2" charset="-128"/>
                          <a:cs typeface="Arial" charset="0"/>
                        </a:rPr>
                        <a:t>Strana agencija na obavljenu uslugu posredovanja neće zaračunati PDV, već je  iznajmljivač obvezan na primljenu uslugu obračunati i platiti hrvatski PDV po stopi </a:t>
                      </a:r>
                      <a:r>
                        <a:rPr kumimoji="0" lang="hr-HR" altLang="sr-Latn-R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pitchFamily="32" charset="-128"/>
                          <a:cs typeface="Arial" charset="0"/>
                        </a:rPr>
                        <a:t>25%</a:t>
                      </a:r>
                    </a:p>
                    <a:p>
                      <a:pPr marL="284163" marR="0" lvl="0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endParaRPr kumimoji="0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2" charset="-128"/>
                        <a:cs typeface="Arial" charset="0"/>
                      </a:endParaRPr>
                    </a:p>
                    <a:p>
                      <a:pPr marL="284163" marR="0" lvl="0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100000"/>
                        <a:buFont typeface="Arial" charset="0"/>
                        <a:buChar char="•"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r>
                        <a:rPr kumimoji="0" lang="hr-HR" altLang="sr-Latn-R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2" charset="-128"/>
                          <a:cs typeface="Arial" charset="0"/>
                        </a:rPr>
                        <a:t>Pri sklapanju ugovora sa agencijom, agenciji  treba dati porezni identifikacijski broj </a:t>
                      </a:r>
                    </a:p>
                    <a:p>
                      <a:pPr marL="284163" marR="0" lvl="0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endParaRPr kumimoji="0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2" charset="-128"/>
                        <a:cs typeface="Arial" charset="0"/>
                      </a:endParaRPr>
                    </a:p>
                    <a:p>
                      <a:pPr marL="284163" marR="0" lvl="0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100000"/>
                        <a:buFont typeface="Arial" charset="0"/>
                        <a:buChar char="•"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r>
                        <a:rPr kumimoji="0" lang="hr-HR" altLang="sr-Latn-R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2" charset="-128"/>
                          <a:cs typeface="Arial" charset="0"/>
                        </a:rPr>
                        <a:t>Iznajmljivač paušalist treba zatražiti izdavanje PDV identifikacijskog broja najkasnije 15 dana prije početka primanja takvih usluga</a:t>
                      </a:r>
                    </a:p>
                    <a:p>
                      <a:pPr marL="284163" marR="0" lvl="0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endParaRPr kumimoji="0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2" charset="-128"/>
                        <a:cs typeface="Arial" charset="0"/>
                      </a:endParaRPr>
                    </a:p>
                    <a:p>
                      <a:pPr marL="284163" marR="0" lvl="0" indent="-282575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r>
                        <a:rPr kumimoji="0" lang="hr-HR" altLang="sr-Latn-R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pitchFamily="32" charset="-128"/>
                          <a:cs typeface="Arial" charset="0"/>
                        </a:rPr>
                        <a:t>KAKO?</a:t>
                      </a:r>
                    </a:p>
                    <a:p>
                      <a:pPr marL="284163" marR="0" lvl="0" indent="-282575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endParaRPr kumimoji="0" lang="hr-HR" altLang="sr-Latn-RS" sz="1400" b="1" i="0" u="sng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ＭＳ Ｐゴシック" pitchFamily="32" charset="-128"/>
                        <a:cs typeface="Arial" charset="0"/>
                      </a:endParaRPr>
                    </a:p>
                    <a:p>
                      <a:pPr marL="284163" marR="0" lvl="0" indent="-282575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100000"/>
                        <a:buFont typeface="Arial" charset="0"/>
                        <a:buChar char="•"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r>
                        <a:rPr kumimoji="0" lang="hr-HR" altLang="sr-Latn-R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2" charset="-128"/>
                          <a:cs typeface="Arial" charset="0"/>
                        </a:rPr>
                        <a:t>Nadležnoj ispostavi Porezne uprave treba podnijeti popunjeni Zahtjev za registriranje za potrebe PDV-a </a:t>
                      </a:r>
                      <a:r>
                        <a:rPr kumimoji="0" lang="hr-HR" altLang="sr-Latn-R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pitchFamily="32" charset="-128"/>
                          <a:cs typeface="Arial" charset="0"/>
                        </a:rPr>
                        <a:t>(Obrazac P-PDV) </a:t>
                      </a:r>
                    </a:p>
                    <a:p>
                      <a:pPr marL="284163" marR="0" lvl="0" indent="-282575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endParaRPr kumimoji="0" lang="hr-HR" altLang="sr-Latn-R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ＭＳ Ｐゴシック" pitchFamily="32" charset="-128"/>
                        <a:cs typeface="Arial" charset="0"/>
                      </a:endParaRPr>
                    </a:p>
                    <a:p>
                      <a:pPr marL="284163" marR="0" lvl="0" indent="-282575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100000"/>
                        <a:buFont typeface="Arial" charset="0"/>
                        <a:buChar char="•"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r>
                        <a:rPr kumimoji="0" lang="en-US" altLang="sr-Latn-R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2" charset="-128"/>
                          <a:cs typeface="Arial" charset="0"/>
                        </a:rPr>
                        <a:t>PDV identifikacijski broj: „HRosobni identifikacijski broj“.</a:t>
                      </a:r>
                    </a:p>
                    <a:p>
                      <a:pPr marL="284163" marR="0" lvl="0" indent="-282575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endParaRPr kumimoji="0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2" charset="-128"/>
                        <a:cs typeface="Arial" charset="0"/>
                      </a:endParaRPr>
                    </a:p>
                    <a:p>
                      <a:pPr marL="284163" marR="0" lvl="0" indent="-282575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endParaRPr kumimoji="0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2" charset="-128"/>
                        <a:cs typeface="Arial" charset="0"/>
                      </a:endParaRPr>
                    </a:p>
                  </a:txBody>
                  <a:tcPr marT="80880" marB="45713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250825" y="187325"/>
            <a:ext cx="85693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sr-Latn-RS" sz="2400" b="1">
                <a:solidFill>
                  <a:srgbClr val="012A58"/>
                </a:solidFill>
              </a:rPr>
              <a:t> </a:t>
            </a:r>
            <a:br>
              <a:rPr lang="en-US" altLang="sr-Latn-RS" sz="2400" b="1">
                <a:solidFill>
                  <a:srgbClr val="012A58"/>
                </a:solidFill>
              </a:rPr>
            </a:br>
            <a:endParaRPr lang="en-US" altLang="sr-Latn-RS" sz="2400" b="1">
              <a:solidFill>
                <a:srgbClr val="012A58"/>
              </a:solidFill>
            </a:endParaRPr>
          </a:p>
        </p:txBody>
      </p:sp>
      <p:sp>
        <p:nvSpPr>
          <p:cNvPr id="8203" name="Rectangle 12"/>
          <p:cNvSpPr>
            <a:spLocks noChangeArrowheads="1"/>
          </p:cNvSpPr>
          <p:nvPr/>
        </p:nvSpPr>
        <p:spPr bwMode="auto">
          <a:xfrm>
            <a:off x="69850" y="-392113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altLang="sr-Latn-RS"/>
          </a:p>
        </p:txBody>
      </p:sp>
      <p:sp>
        <p:nvSpPr>
          <p:cNvPr id="8204" name="Rectangle 13"/>
          <p:cNvSpPr>
            <a:spLocks noChangeArrowheads="1"/>
          </p:cNvSpPr>
          <p:nvPr/>
        </p:nvSpPr>
        <p:spPr bwMode="auto">
          <a:xfrm>
            <a:off x="222250" y="-239713"/>
            <a:ext cx="304800" cy="30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altLang="sr-Latn-RS"/>
          </a:p>
        </p:txBody>
      </p:sp>
      <p:pic>
        <p:nvPicPr>
          <p:cNvPr id="8205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276475"/>
            <a:ext cx="144145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206" name="Text Box 15"/>
          <p:cNvSpPr txBox="1">
            <a:spLocks noChangeArrowheads="1"/>
          </p:cNvSpPr>
          <p:nvPr/>
        </p:nvSpPr>
        <p:spPr bwMode="auto">
          <a:xfrm>
            <a:off x="250825" y="333375"/>
            <a:ext cx="8569325" cy="457200"/>
          </a:xfrm>
          <a:prstGeom prst="rect">
            <a:avLst/>
          </a:prstGeom>
          <a:solidFill>
            <a:srgbClr val="012A5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sr-Latn-RS" sz="2400" b="1">
                <a:solidFill>
                  <a:srgbClr val="FFFFFF"/>
                </a:solidFill>
              </a:rPr>
              <a:t>Zakonska regulativa – PDV na usluge posredovanja        </a:t>
            </a:r>
            <a:r>
              <a:rPr lang="en-US" altLang="sr-Latn-RS" sz="2400" b="1">
                <a:solidFill>
                  <a:srgbClr val="FFFFFF"/>
                </a:solidFill>
                <a:latin typeface="Arial Unicode MS" pitchFamily="32" charset="0"/>
              </a:rPr>
              <a:t>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1" name="Group 1"/>
          <p:cNvGraphicFramePr>
            <a:graphicFrameLocks noGrp="1"/>
          </p:cNvGraphicFramePr>
          <p:nvPr/>
        </p:nvGraphicFramePr>
        <p:xfrm>
          <a:off x="611188" y="1052513"/>
          <a:ext cx="6554787" cy="5681693"/>
        </p:xfrm>
        <a:graphic>
          <a:graphicData uri="http://schemas.openxmlformats.org/drawingml/2006/table">
            <a:tbl>
              <a:tblPr/>
              <a:tblGrid>
                <a:gridCol w="6554787"/>
              </a:tblGrid>
              <a:tr h="375348">
                <a:tc>
                  <a:txBody>
                    <a:bodyPr/>
                    <a:lstStyle>
                      <a:lvl1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Lucida Sans Unicode" charset="0"/>
                          <a:cs typeface="Lucida Sans Unicode" charset="0"/>
                        </a:defRPr>
                      </a:lvl1pPr>
                      <a:lvl2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2pPr>
                      <a:lvl3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hr-HR" altLang="sr-Latn-R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pitchFamily="32" charset="-128"/>
                        </a:rPr>
                        <a:t>Obveze za iznajmljivače paušaliste</a:t>
                      </a:r>
                    </a:p>
                  </a:txBody>
                  <a:tcPr marT="91032" marB="45714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6314">
                <a:tc>
                  <a:txBody>
                    <a:bodyPr/>
                    <a:lstStyle>
                      <a:lvl1pPr marL="284163" indent="-282575">
                        <a:spcBef>
                          <a:spcPts val="500"/>
                        </a:spcBef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Lucida Sans Unicode" charset="0"/>
                          <a:cs typeface="Lucida Sans Unicode" charset="0"/>
                        </a:defRPr>
                      </a:lvl1pPr>
                      <a:lvl2pPr marL="739775" indent="-282575">
                        <a:spcBef>
                          <a:spcPts val="500"/>
                        </a:spcBef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2pPr>
                      <a:lvl3pPr>
                        <a:spcBef>
                          <a:spcPts val="500"/>
                        </a:spcBef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  <a:defRPr>
                          <a:solidFill>
                            <a:srgbClr val="012A58"/>
                          </a:solidFill>
                          <a:latin typeface="Arial Unicode MS" pitchFamily="32" charset="0"/>
                          <a:ea typeface="ＭＳ Ｐゴシック" pitchFamily="32" charset="-128"/>
                        </a:defRPr>
                      </a:lvl9pPr>
                    </a:lstStyle>
                    <a:p>
                      <a:pPr marL="284163" marR="0" lvl="0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endParaRPr kumimoji="0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 Unicode MS" pitchFamily="32" charset="0"/>
                        <a:ea typeface="ＭＳ Ｐゴシック" pitchFamily="32" charset="-128"/>
                      </a:endParaRPr>
                    </a:p>
                    <a:p>
                      <a:pPr marL="284163" marR="0" lvl="0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100000"/>
                        <a:buFont typeface="Arial" charset="0"/>
                        <a:buChar char="•"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r>
                        <a:rPr kumimoji="0" lang="hr-HR" altLang="sr-Latn-R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2" charset="-128"/>
                          <a:cs typeface="Arial" charset="0"/>
                        </a:rPr>
                        <a:t>Iznajmljivač paušalist treba obračunati PDV i obrazac PDV i PDV-S predati u </a:t>
                      </a:r>
                      <a:r>
                        <a:rPr kumimoji="0" lang="hr-HR" altLang="sr-Latn-R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pitchFamily="32" charset="-128"/>
                          <a:cs typeface="Arial" charset="0"/>
                        </a:rPr>
                        <a:t>elektroničkom obliku u PU </a:t>
                      </a:r>
                      <a:r>
                        <a:rPr kumimoji="0" lang="hr-HR" altLang="sr-Latn-R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2" charset="-128"/>
                          <a:cs typeface="Arial" charset="0"/>
                        </a:rPr>
                        <a:t>putem sustava ePorezna - preduvjet - posjedovanje digitalnog certifikata</a:t>
                      </a:r>
                    </a:p>
                    <a:p>
                      <a:pPr marL="284163" marR="0" lvl="0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endParaRPr kumimoji="0" lang="hr-HR" altLang="sr-Latn-R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2" charset="-128"/>
                        <a:cs typeface="Arial" charset="0"/>
                      </a:endParaRPr>
                    </a:p>
                    <a:p>
                      <a:pPr marL="739775" marR="0" lvl="1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100000"/>
                        <a:buFont typeface="Arial" charset="0"/>
                        <a:buChar char="•"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r>
                        <a:rPr kumimoji="0" lang="hr-HR" altLang="sr-Latn-R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2" charset="-128"/>
                          <a:cs typeface="Arial" charset="0"/>
                        </a:rPr>
                        <a:t>Iznimno samo oni koji posluju sa agencijama koje imaju sjedište izvan EU mogu Obrazac PDV predati nadležnoj ispostavi PU u papirnatom obliku.</a:t>
                      </a:r>
                    </a:p>
                    <a:p>
                      <a:pPr marL="739775" marR="0" lvl="1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endParaRPr kumimoji="0" lang="hr-HR" altLang="sr-Latn-R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2" charset="-128"/>
                        <a:cs typeface="Arial" charset="0"/>
                      </a:endParaRPr>
                    </a:p>
                    <a:p>
                      <a:pPr marL="284163" marR="0" lvl="0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100000"/>
                        <a:buFont typeface="Arial" charset="0"/>
                        <a:buChar char="•"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r>
                        <a:rPr kumimoji="0" lang="hr-HR" altLang="sr-Latn-R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2" charset="-128"/>
                          <a:cs typeface="Arial" charset="0"/>
                        </a:rPr>
                        <a:t>PDV-S = zbirna prijava za stjecanje dobara i primanje usluga iz drugih članica EU </a:t>
                      </a:r>
                    </a:p>
                    <a:p>
                      <a:pPr marL="739775" marR="0" lvl="1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endParaRPr kumimoji="0" lang="hr-HR" altLang="sr-Latn-R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2" charset="-128"/>
                        <a:cs typeface="Arial" charset="0"/>
                      </a:endParaRPr>
                    </a:p>
                    <a:p>
                      <a:pPr marL="284163" marR="0" lvl="0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100000"/>
                        <a:buFont typeface="Arial" charset="0"/>
                        <a:buChar char="•"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r>
                        <a:rPr kumimoji="0" lang="hr-HR" altLang="sr-Latn-R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2" charset="-128"/>
                          <a:cs typeface="Arial" charset="0"/>
                        </a:rPr>
                        <a:t>U PDV – S obrascu se prijavljuje vrijednost primljene usluge za svaku agenciju posebno </a:t>
                      </a:r>
                    </a:p>
                    <a:p>
                      <a:pPr marL="284163" marR="0" lvl="0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endParaRPr kumimoji="0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2" charset="-128"/>
                        <a:cs typeface="Arial" charset="0"/>
                      </a:endParaRPr>
                    </a:p>
                    <a:p>
                      <a:pPr marL="284163" marR="0" lvl="0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100000"/>
                        <a:buFont typeface="Arial" charset="0"/>
                        <a:buChar char="•"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r>
                        <a:rPr kumimoji="0" lang="hr-HR" altLang="sr-Latn-R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2" charset="-128"/>
                          <a:cs typeface="Arial" charset="0"/>
                        </a:rPr>
                        <a:t>PDV se prijavljuju u kunama na mjesečnoj razini do 20.og u mjesecu za prethodni mjesec</a:t>
                      </a:r>
                    </a:p>
                    <a:p>
                      <a:pPr marL="284163" marR="0" lvl="0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endParaRPr kumimoji="0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2" charset="-128"/>
                        <a:cs typeface="Arial" charset="0"/>
                      </a:endParaRPr>
                    </a:p>
                    <a:p>
                      <a:pPr marL="284163" marR="0" lvl="0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100000"/>
                        <a:buFont typeface="Arial" charset="0"/>
                        <a:buChar char="•"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r>
                        <a:rPr kumimoji="0" lang="hr-HR" altLang="sr-Latn-R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2" charset="-128"/>
                          <a:cs typeface="Arial" charset="0"/>
                        </a:rPr>
                        <a:t>Obračunati PDV treba uplatiti na račun državnog proračuna do kraja mjeseca </a:t>
                      </a:r>
                    </a:p>
                    <a:p>
                      <a:pPr marL="284163" marR="0" lvl="0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endParaRPr kumimoji="0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2" charset="-128"/>
                        <a:cs typeface="Arial" charset="0"/>
                      </a:endParaRPr>
                    </a:p>
                    <a:p>
                      <a:pPr marL="284163" marR="0" lvl="0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Pct val="100000"/>
                        <a:buFont typeface="Arial" charset="0"/>
                        <a:buChar char="•"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r>
                        <a:rPr kumimoji="0" lang="hr-HR" altLang="sr-Latn-R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2" charset="-128"/>
                          <a:cs typeface="Arial" charset="0"/>
                        </a:rPr>
                        <a:t>Porezni obveznik može dati </a:t>
                      </a:r>
                      <a:r>
                        <a:rPr kumimoji="0" lang="hr-HR" altLang="sr-Latn-R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pitchFamily="32" charset="-128"/>
                          <a:cs typeface="Arial" charset="0"/>
                        </a:rPr>
                        <a:t>punomoć</a:t>
                      </a:r>
                      <a:r>
                        <a:rPr kumimoji="0" lang="hr-HR" altLang="sr-Latn-R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2" charset="-128"/>
                          <a:cs typeface="Arial" charset="0"/>
                        </a:rPr>
                        <a:t> bilo kojem poreznom obvezniku da za njega podnese obrasce elektroničkim putem</a:t>
                      </a:r>
                    </a:p>
                    <a:p>
                      <a:pPr marL="284163" marR="0" lvl="0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endParaRPr kumimoji="0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2" charset="-128"/>
                        <a:cs typeface="Arial" charset="0"/>
                      </a:endParaRPr>
                    </a:p>
                    <a:p>
                      <a:pPr marL="284163" marR="0" lvl="0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endParaRPr kumimoji="0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2" charset="-128"/>
                        <a:cs typeface="Arial" charset="0"/>
                      </a:endParaRPr>
                    </a:p>
                    <a:p>
                      <a:pPr marL="284163" marR="0" lvl="0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endParaRPr kumimoji="0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2" charset="-128"/>
                        <a:cs typeface="Arial" charset="0"/>
                      </a:endParaRPr>
                    </a:p>
                    <a:p>
                      <a:pPr marL="284163" marR="0" lvl="0" indent="-282575" algn="just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284163" algn="l"/>
                          <a:tab pos="731838" algn="l"/>
                          <a:tab pos="1181100" algn="l"/>
                          <a:tab pos="1630363" algn="l"/>
                          <a:tab pos="2079625" algn="l"/>
                          <a:tab pos="2528888" algn="l"/>
                          <a:tab pos="2978150" algn="l"/>
                          <a:tab pos="3427413" algn="l"/>
                          <a:tab pos="3876675" algn="l"/>
                          <a:tab pos="4325938" algn="l"/>
                          <a:tab pos="4775200" algn="l"/>
                          <a:tab pos="5224463" algn="l"/>
                          <a:tab pos="5673725" algn="l"/>
                          <a:tab pos="6122988" algn="l"/>
                          <a:tab pos="6572250" algn="l"/>
                          <a:tab pos="7021513" algn="l"/>
                          <a:tab pos="7470775" algn="l"/>
                          <a:tab pos="7920038" algn="l"/>
                          <a:tab pos="8369300" algn="l"/>
                          <a:tab pos="8818563" algn="l"/>
                          <a:tab pos="9267825" algn="l"/>
                        </a:tabLst>
                      </a:pPr>
                      <a:endParaRPr kumimoji="0" lang="hr-HR" altLang="sr-Latn-R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2" charset="-128"/>
                        <a:cs typeface="Arial" charset="0"/>
                      </a:endParaRPr>
                    </a:p>
                  </a:txBody>
                  <a:tcPr marT="80881" marB="45714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250825" y="187325"/>
            <a:ext cx="85693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sr-Latn-RS" sz="2400" b="1">
                <a:solidFill>
                  <a:srgbClr val="012A58"/>
                </a:solidFill>
              </a:rPr>
              <a:t> </a:t>
            </a:r>
            <a:br>
              <a:rPr lang="en-US" altLang="sr-Latn-RS" sz="2400" b="1">
                <a:solidFill>
                  <a:srgbClr val="012A58"/>
                </a:solidFill>
              </a:rPr>
            </a:br>
            <a:endParaRPr lang="en-US" altLang="sr-Latn-RS" sz="2400" b="1">
              <a:solidFill>
                <a:srgbClr val="012A58"/>
              </a:solidFill>
            </a:endParaRPr>
          </a:p>
        </p:txBody>
      </p:sp>
      <p:sp>
        <p:nvSpPr>
          <p:cNvPr id="9227" name="Rectangle 12"/>
          <p:cNvSpPr>
            <a:spLocks noChangeArrowheads="1"/>
          </p:cNvSpPr>
          <p:nvPr/>
        </p:nvSpPr>
        <p:spPr bwMode="auto">
          <a:xfrm>
            <a:off x="69850" y="-392113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altLang="sr-Latn-RS"/>
          </a:p>
        </p:txBody>
      </p:sp>
      <p:sp>
        <p:nvSpPr>
          <p:cNvPr id="9228" name="Rectangle 13"/>
          <p:cNvSpPr>
            <a:spLocks noChangeArrowheads="1"/>
          </p:cNvSpPr>
          <p:nvPr/>
        </p:nvSpPr>
        <p:spPr bwMode="auto">
          <a:xfrm>
            <a:off x="222250" y="-239713"/>
            <a:ext cx="304800" cy="30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 altLang="sr-Latn-RS"/>
          </a:p>
        </p:txBody>
      </p:sp>
      <p:pic>
        <p:nvPicPr>
          <p:cNvPr id="9229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276475"/>
            <a:ext cx="144145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30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5805488"/>
            <a:ext cx="14049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31" name="Text Box 16"/>
          <p:cNvSpPr txBox="1">
            <a:spLocks noChangeArrowheads="1"/>
          </p:cNvSpPr>
          <p:nvPr/>
        </p:nvSpPr>
        <p:spPr bwMode="auto">
          <a:xfrm>
            <a:off x="250825" y="333375"/>
            <a:ext cx="8569325" cy="457200"/>
          </a:xfrm>
          <a:prstGeom prst="rect">
            <a:avLst/>
          </a:prstGeom>
          <a:solidFill>
            <a:srgbClr val="012A5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sr-Latn-RS" sz="2400" b="1">
                <a:solidFill>
                  <a:srgbClr val="FFFFFF"/>
                </a:solidFill>
              </a:rPr>
              <a:t>Zakonska regulativa – PDV na usluge posredovanja        3</a:t>
            </a:r>
          </a:p>
          <a:p>
            <a:pPr>
              <a:buClrTx/>
              <a:buFontTx/>
              <a:buNone/>
            </a:pPr>
            <a:r>
              <a:rPr lang="en-US" altLang="sr-Latn-RS" sz="2400" b="1">
                <a:solidFill>
                  <a:srgbClr val="FFFFFF"/>
                </a:solidFill>
                <a:latin typeface="Arial Unicode MS" pitchFamily="32" charset="0"/>
              </a:rPr>
              <a:t>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323850" y="1844675"/>
            <a:ext cx="8610600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1pPr>
            <a:lvl2pPr marL="739775" indent="-282575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pPr>
              <a:spcBef>
                <a:spcPts val="500"/>
              </a:spcBef>
              <a:buClr>
                <a:srgbClr val="012A58"/>
              </a:buClr>
              <a:buFont typeface="Times New Roman" pitchFamily="16" charset="0"/>
              <a:buAutoNum type="arabicPeriod"/>
            </a:pPr>
            <a:r>
              <a:rPr lang="en-US" altLang="sr-Latn-RS" b="1">
                <a:solidFill>
                  <a:srgbClr val="012A58"/>
                </a:solidFill>
                <a:cs typeface="Arial" charset="0"/>
              </a:rPr>
              <a:t>Izrada i slanje obrazaca poreza na dodanu vrijednost u sustav ePorezna  (PDV i PDV-S)</a:t>
            </a:r>
          </a:p>
          <a:p>
            <a:pPr>
              <a:spcBef>
                <a:spcPts val="500"/>
              </a:spcBef>
              <a:buClrTx/>
              <a:buFontTx/>
              <a:buNone/>
            </a:pPr>
            <a:endParaRPr lang="en-US" altLang="sr-Latn-RS" b="1">
              <a:solidFill>
                <a:srgbClr val="012A58"/>
              </a:solidFill>
              <a:cs typeface="Arial" charset="0"/>
            </a:endParaRPr>
          </a:p>
          <a:p>
            <a:pPr>
              <a:spcBef>
                <a:spcPts val="500"/>
              </a:spcBef>
              <a:buClr>
                <a:srgbClr val="012A58"/>
              </a:buClr>
              <a:buFont typeface="Times New Roman" pitchFamily="16" charset="0"/>
              <a:buAutoNum type="arabicPeriod"/>
            </a:pPr>
            <a:r>
              <a:rPr lang="en-US" altLang="sr-Latn-RS" b="1">
                <a:solidFill>
                  <a:srgbClr val="012A58"/>
                </a:solidFill>
                <a:cs typeface="Arial" charset="0"/>
              </a:rPr>
              <a:t>Slanje obrazaca poreza na dodanu vrijednost u sustav ePorezna</a:t>
            </a:r>
          </a:p>
          <a:p>
            <a:pPr>
              <a:spcBef>
                <a:spcPts val="350"/>
              </a:spcBef>
              <a:buClrTx/>
              <a:buFontTx/>
              <a:buNone/>
            </a:pPr>
            <a:r>
              <a:rPr lang="en-US" altLang="sr-Latn-RS">
                <a:solidFill>
                  <a:srgbClr val="012A58"/>
                </a:solidFill>
                <a:cs typeface="Arial" charset="0"/>
              </a:rPr>
              <a:t>      </a:t>
            </a:r>
            <a:r>
              <a:rPr lang="en-US" altLang="sr-Latn-RS" sz="1400" b="1">
                <a:solidFill>
                  <a:srgbClr val="C00000"/>
                </a:solidFill>
                <a:cs typeface="Arial" charset="0"/>
              </a:rPr>
              <a:t>(ZA ONE KOJI ĆE SAMI IZRAĐIVATI PDV I PDV-S OBRASCE</a:t>
            </a:r>
            <a:r>
              <a:rPr lang="en-US" altLang="sr-Latn-RS" sz="1400">
                <a:solidFill>
                  <a:srgbClr val="012A58"/>
                </a:solidFill>
                <a:cs typeface="Arial" charset="0"/>
              </a:rPr>
              <a:t>)</a:t>
            </a:r>
          </a:p>
          <a:p>
            <a:pPr>
              <a:spcBef>
                <a:spcPts val="350"/>
              </a:spcBef>
              <a:buClrTx/>
              <a:buFontTx/>
              <a:buNone/>
            </a:pPr>
            <a:endParaRPr lang="en-US" altLang="sr-Latn-RS" sz="1400">
              <a:solidFill>
                <a:srgbClr val="012A58"/>
              </a:solidFill>
              <a:cs typeface="Arial" charset="0"/>
            </a:endParaRPr>
          </a:p>
          <a:p>
            <a:pPr>
              <a:spcBef>
                <a:spcPts val="350"/>
              </a:spcBef>
              <a:buClrTx/>
              <a:buFontTx/>
              <a:buNone/>
            </a:pPr>
            <a:endParaRPr lang="en-US" altLang="sr-Latn-RS" sz="1400">
              <a:solidFill>
                <a:srgbClr val="012A58"/>
              </a:solidFill>
              <a:cs typeface="Arial" charset="0"/>
            </a:endParaRPr>
          </a:p>
          <a:p>
            <a:pPr>
              <a:spcBef>
                <a:spcPts val="350"/>
              </a:spcBef>
              <a:buClrTx/>
              <a:buFontTx/>
              <a:buNone/>
            </a:pPr>
            <a:endParaRPr lang="en-US" altLang="sr-Latn-RS" sz="1400">
              <a:solidFill>
                <a:srgbClr val="012A58"/>
              </a:solidFill>
              <a:cs typeface="Arial" charset="0"/>
            </a:endParaRPr>
          </a:p>
          <a:p>
            <a:pPr lvl="1">
              <a:spcBef>
                <a:spcPts val="500"/>
              </a:spcBef>
              <a:buClr>
                <a:srgbClr val="012A58"/>
              </a:buClr>
              <a:buFont typeface="Wingdings" charset="2"/>
              <a:buChar char=""/>
            </a:pPr>
            <a:r>
              <a:rPr lang="en-US" altLang="sr-Latn-RS" b="1">
                <a:solidFill>
                  <a:srgbClr val="012A58"/>
                </a:solidFill>
                <a:cs typeface="Arial" charset="0"/>
              </a:rPr>
              <a:t>Od 2.3.2015. g.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076700"/>
            <a:ext cx="1138237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250825" y="595313"/>
            <a:ext cx="8569325" cy="457200"/>
          </a:xfrm>
          <a:prstGeom prst="rect">
            <a:avLst/>
          </a:prstGeom>
          <a:solidFill>
            <a:srgbClr val="012A5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sr-Latn-RS" sz="2400" b="1">
                <a:solidFill>
                  <a:srgbClr val="FFFFFF"/>
                </a:solidFill>
              </a:rPr>
              <a:t>Usluge Fine za iznajmljivače paušaliste</a:t>
            </a:r>
            <a:r>
              <a:rPr lang="en-US" altLang="sr-Latn-RS" sz="2400" b="1">
                <a:solidFill>
                  <a:srgbClr val="FFFFFF"/>
                </a:solidFill>
                <a:latin typeface="Arial Unicode MS" pitchFamily="32" charset="0"/>
              </a:rPr>
              <a:t>  </a:t>
            </a:r>
            <a:br>
              <a:rPr lang="en-US" altLang="sr-Latn-RS" sz="2400" b="1">
                <a:solidFill>
                  <a:srgbClr val="FFFFFF"/>
                </a:solidFill>
                <a:latin typeface="Arial Unicode MS" pitchFamily="32" charset="0"/>
              </a:rPr>
            </a:br>
            <a:endParaRPr lang="en-US" altLang="sr-Latn-RS" sz="2400" b="1">
              <a:solidFill>
                <a:srgbClr val="FFFFFF"/>
              </a:solidFill>
              <a:latin typeface="Arial Unicode MS" pitchFamily="32" charset="0"/>
            </a:endParaRPr>
          </a:p>
        </p:txBody>
      </p:sp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150" y="4721225"/>
            <a:ext cx="8223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228600" y="1557338"/>
            <a:ext cx="8610600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pPr>
              <a:spcBef>
                <a:spcPts val="350"/>
              </a:spcBef>
              <a:buClrTx/>
              <a:buFontTx/>
              <a:buNone/>
            </a:pPr>
            <a:r>
              <a:rPr lang="en-US" altLang="sr-Latn-RS" sz="1400">
                <a:solidFill>
                  <a:srgbClr val="012A58"/>
                </a:solidFill>
                <a:latin typeface="Arial Unicode MS" pitchFamily="32" charset="0"/>
              </a:rPr>
              <a:t>1) </a:t>
            </a:r>
            <a:r>
              <a:rPr lang="en-US" altLang="sr-Latn-RS" sz="1400" b="1">
                <a:solidFill>
                  <a:srgbClr val="012A58"/>
                </a:solidFill>
                <a:cs typeface="Arial" charset="0"/>
              </a:rPr>
              <a:t>Potpisivanje punomoći za slanje obrazaca u sustav ePorezna </a:t>
            </a:r>
          </a:p>
          <a:p>
            <a:pPr>
              <a:spcBef>
                <a:spcPts val="350"/>
              </a:spcBef>
              <a:buClrTx/>
              <a:buFontTx/>
              <a:buNone/>
            </a:pPr>
            <a:endParaRPr lang="en-US" altLang="sr-Latn-RS" sz="1400">
              <a:solidFill>
                <a:srgbClr val="012A58"/>
              </a:solidFill>
              <a:cs typeface="Arial" charset="0"/>
            </a:endParaRPr>
          </a:p>
          <a:p>
            <a:pPr>
              <a:spcBef>
                <a:spcPts val="350"/>
              </a:spcBef>
              <a:buClr>
                <a:srgbClr val="012A58"/>
              </a:buClr>
              <a:buFont typeface="Arial" charset="0"/>
              <a:buChar char="•"/>
            </a:pPr>
            <a:r>
              <a:rPr lang="en-US" altLang="sr-Latn-RS" sz="1400">
                <a:solidFill>
                  <a:srgbClr val="012A58"/>
                </a:solidFill>
                <a:cs typeface="Arial" charset="0"/>
              </a:rPr>
              <a:t>Označavanje „Poreza na dodanu vrijednost“ - ovlast Fini za slanje obrazaca u ePoreznu</a:t>
            </a:r>
          </a:p>
          <a:p>
            <a:pPr>
              <a:spcBef>
                <a:spcPts val="350"/>
              </a:spcBef>
              <a:buClr>
                <a:srgbClr val="012A58"/>
              </a:buClr>
              <a:buFont typeface="Arial" charset="0"/>
              <a:buChar char="•"/>
            </a:pPr>
            <a:r>
              <a:rPr lang="en-US" altLang="sr-Latn-RS" sz="1400">
                <a:solidFill>
                  <a:srgbClr val="012A58"/>
                </a:solidFill>
                <a:cs typeface="Arial" charset="0"/>
              </a:rPr>
              <a:t>Identifikacija</a:t>
            </a:r>
          </a:p>
          <a:p>
            <a:pPr>
              <a:spcBef>
                <a:spcPts val="350"/>
              </a:spcBef>
              <a:buClr>
                <a:srgbClr val="012A58"/>
              </a:buClr>
              <a:buFont typeface="Arial" charset="0"/>
              <a:buChar char="•"/>
            </a:pPr>
            <a:r>
              <a:rPr lang="en-US" altLang="sr-Latn-RS" sz="1400">
                <a:solidFill>
                  <a:srgbClr val="012A58"/>
                </a:solidFill>
                <a:cs typeface="Arial" charset="0"/>
              </a:rPr>
              <a:t>Kontakt podaci </a:t>
            </a:r>
          </a:p>
          <a:p>
            <a:pPr>
              <a:spcBef>
                <a:spcPts val="350"/>
              </a:spcBef>
              <a:buClr>
                <a:srgbClr val="012A58"/>
              </a:buClr>
              <a:buFont typeface="Arial" charset="0"/>
              <a:buChar char="•"/>
            </a:pPr>
            <a:r>
              <a:rPr lang="en-US" altLang="sr-Latn-RS" sz="1400">
                <a:solidFill>
                  <a:srgbClr val="012A58"/>
                </a:solidFill>
                <a:cs typeface="Arial" charset="0"/>
              </a:rPr>
              <a:t>Potpisana punomoć se dostavlja u PU </a:t>
            </a:r>
          </a:p>
          <a:p>
            <a:pPr>
              <a:spcBef>
                <a:spcPts val="350"/>
              </a:spcBef>
              <a:buClr>
                <a:srgbClr val="012A58"/>
              </a:buClr>
              <a:buFont typeface="Arial" charset="0"/>
              <a:buChar char="•"/>
            </a:pPr>
            <a:r>
              <a:rPr lang="en-US" altLang="sr-Latn-RS" sz="1400">
                <a:solidFill>
                  <a:srgbClr val="012A58"/>
                </a:solidFill>
                <a:cs typeface="Arial" charset="0"/>
              </a:rPr>
              <a:t>PU registrira radnika Fine u sustavu ePorezna kao opunomoćenika </a:t>
            </a:r>
          </a:p>
          <a:p>
            <a:pPr>
              <a:spcBef>
                <a:spcPts val="350"/>
              </a:spcBef>
              <a:buClrTx/>
              <a:buFontTx/>
              <a:buNone/>
            </a:pPr>
            <a:endParaRPr lang="en-US" altLang="sr-Latn-RS" sz="1400">
              <a:solidFill>
                <a:srgbClr val="012A58"/>
              </a:solidFill>
              <a:cs typeface="Arial" charset="0"/>
            </a:endParaRPr>
          </a:p>
          <a:p>
            <a:pPr>
              <a:spcBef>
                <a:spcPts val="350"/>
              </a:spcBef>
              <a:buClrTx/>
              <a:buFontTx/>
              <a:buNone/>
            </a:pPr>
            <a:r>
              <a:rPr lang="en-US" altLang="sr-Latn-RS" sz="1400">
                <a:solidFill>
                  <a:srgbClr val="012A58"/>
                </a:solidFill>
                <a:cs typeface="Arial" charset="0"/>
              </a:rPr>
              <a:t>2) </a:t>
            </a:r>
            <a:r>
              <a:rPr lang="en-US" altLang="sr-Latn-RS" sz="1400" b="1">
                <a:solidFill>
                  <a:srgbClr val="012A58"/>
                </a:solidFill>
                <a:cs typeface="Arial" charset="0"/>
              </a:rPr>
              <a:t>Potpisivanje pristupnice za pružanje usluge izrade/slanja obrazaca u sustav ePorezna </a:t>
            </a:r>
          </a:p>
          <a:p>
            <a:pPr>
              <a:spcBef>
                <a:spcPts val="350"/>
              </a:spcBef>
              <a:buClrTx/>
              <a:buFontTx/>
              <a:buNone/>
            </a:pPr>
            <a:endParaRPr lang="en-US" altLang="sr-Latn-RS" sz="1400">
              <a:solidFill>
                <a:srgbClr val="012A58"/>
              </a:solidFill>
              <a:cs typeface="Arial" charset="0"/>
            </a:endParaRPr>
          </a:p>
          <a:p>
            <a:pPr>
              <a:spcBef>
                <a:spcPts val="350"/>
              </a:spcBef>
              <a:buClr>
                <a:srgbClr val="012A58"/>
              </a:buClr>
              <a:buFont typeface="Arial" charset="0"/>
              <a:buChar char="•"/>
            </a:pPr>
            <a:r>
              <a:rPr lang="en-US" altLang="sr-Latn-RS" sz="1400">
                <a:solidFill>
                  <a:srgbClr val="012A58"/>
                </a:solidFill>
                <a:cs typeface="Arial" charset="0"/>
              </a:rPr>
              <a:t>Opći uvjeti Fine za pružanje usluge 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365625"/>
            <a:ext cx="2187575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250825" y="404813"/>
            <a:ext cx="8569325" cy="457200"/>
          </a:xfrm>
          <a:prstGeom prst="rect">
            <a:avLst/>
          </a:prstGeom>
          <a:solidFill>
            <a:srgbClr val="012A5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sr-Latn-RS" sz="2400" b="1">
                <a:solidFill>
                  <a:srgbClr val="FFFFFF"/>
                </a:solidFill>
              </a:rPr>
              <a:t>Ugovaranje usluga  </a:t>
            </a:r>
            <a:br>
              <a:rPr lang="en-US" altLang="sr-Latn-RS" sz="2400" b="1">
                <a:solidFill>
                  <a:srgbClr val="FFFFFF"/>
                </a:solidFill>
              </a:rPr>
            </a:br>
            <a:endParaRPr lang="en-US" altLang="sr-Latn-RS" sz="24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228600" y="620713"/>
            <a:ext cx="8610600" cy="581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1pPr>
            <a:lvl2pPr marL="739775" indent="-282575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pPr>
              <a:spcBef>
                <a:spcPts val="350"/>
              </a:spcBef>
              <a:buClrTx/>
              <a:buFontTx/>
              <a:buNone/>
            </a:pPr>
            <a:r>
              <a:rPr lang="en-US" altLang="sr-Latn-RS" sz="1400" b="1">
                <a:solidFill>
                  <a:srgbClr val="C00000"/>
                </a:solidFill>
                <a:cs typeface="Arial" charset="0"/>
              </a:rPr>
              <a:t>Sve što treba je donijeti račune izdane  od stranih agencija za usluge posredovanja u odabranu jedinicu Fine.</a:t>
            </a:r>
          </a:p>
          <a:p>
            <a:pPr>
              <a:spcBef>
                <a:spcPts val="300"/>
              </a:spcBef>
              <a:buClrTx/>
              <a:buFontTx/>
              <a:buNone/>
            </a:pPr>
            <a:endParaRPr lang="en-US" altLang="sr-Latn-RS" sz="1200" b="1">
              <a:solidFill>
                <a:srgbClr val="C00000"/>
              </a:solidFill>
              <a:cs typeface="Arial" charset="0"/>
            </a:endParaRPr>
          </a:p>
          <a:p>
            <a:pPr>
              <a:spcBef>
                <a:spcPts val="350"/>
              </a:spcBef>
              <a:buClrTx/>
              <a:buFontTx/>
              <a:buNone/>
            </a:pPr>
            <a:r>
              <a:rPr lang="en-US" altLang="sr-Latn-RS" sz="1400" b="1">
                <a:solidFill>
                  <a:srgbClr val="012A58"/>
                </a:solidFill>
                <a:cs typeface="Arial" charset="0"/>
              </a:rPr>
              <a:t>Usluga obuhvaća:</a:t>
            </a:r>
          </a:p>
          <a:p>
            <a:pPr>
              <a:spcBef>
                <a:spcPts val="350"/>
              </a:spcBef>
              <a:buClrTx/>
              <a:buFontTx/>
              <a:buNone/>
            </a:pPr>
            <a:endParaRPr lang="en-US" altLang="sr-Latn-RS" sz="1400">
              <a:solidFill>
                <a:srgbClr val="012A58"/>
              </a:solidFill>
              <a:cs typeface="Arial" charset="0"/>
            </a:endParaRPr>
          </a:p>
          <a:p>
            <a:pPr>
              <a:spcBef>
                <a:spcPts val="350"/>
              </a:spcBef>
              <a:buClr>
                <a:srgbClr val="012A58"/>
              </a:buClr>
              <a:buFont typeface="Arial" charset="0"/>
              <a:buChar char="•"/>
            </a:pPr>
            <a:r>
              <a:rPr lang="en-US" altLang="sr-Latn-RS" sz="1400">
                <a:solidFill>
                  <a:srgbClr val="012A58"/>
                </a:solidFill>
                <a:cs typeface="Arial" charset="0"/>
              </a:rPr>
              <a:t>zaprimanje računa izdanih od stranih turističkih agencija na uvid (originali ostaju korisniku)</a:t>
            </a:r>
          </a:p>
          <a:p>
            <a:pPr>
              <a:spcBef>
                <a:spcPts val="350"/>
              </a:spcBef>
              <a:buClrTx/>
              <a:buFontTx/>
              <a:buNone/>
            </a:pPr>
            <a:endParaRPr lang="en-US" altLang="sr-Latn-RS" sz="1400">
              <a:solidFill>
                <a:srgbClr val="012A58"/>
              </a:solidFill>
              <a:cs typeface="Arial" charset="0"/>
            </a:endParaRPr>
          </a:p>
          <a:p>
            <a:pPr>
              <a:spcBef>
                <a:spcPts val="350"/>
              </a:spcBef>
              <a:buClr>
                <a:srgbClr val="012A58"/>
              </a:buClr>
              <a:buFont typeface="Arial" charset="0"/>
              <a:buChar char="•"/>
            </a:pPr>
            <a:r>
              <a:rPr lang="en-US" altLang="sr-Latn-RS" sz="1400">
                <a:solidFill>
                  <a:srgbClr val="012A58"/>
                </a:solidFill>
                <a:cs typeface="Arial" charset="0"/>
              </a:rPr>
              <a:t>obračun PDV-a  temeljem računa</a:t>
            </a:r>
          </a:p>
          <a:p>
            <a:pPr>
              <a:spcBef>
                <a:spcPts val="350"/>
              </a:spcBef>
              <a:buClrTx/>
              <a:buFontTx/>
              <a:buNone/>
            </a:pPr>
            <a:endParaRPr lang="en-US" altLang="sr-Latn-RS" sz="1400">
              <a:solidFill>
                <a:srgbClr val="012A58"/>
              </a:solidFill>
              <a:cs typeface="Arial" charset="0"/>
            </a:endParaRPr>
          </a:p>
          <a:p>
            <a:pPr>
              <a:spcBef>
                <a:spcPts val="350"/>
              </a:spcBef>
              <a:buClr>
                <a:srgbClr val="012A58"/>
              </a:buClr>
              <a:buFont typeface="Arial" charset="0"/>
              <a:buChar char="•"/>
            </a:pPr>
            <a:r>
              <a:rPr lang="en-US" altLang="sr-Latn-RS" sz="1400">
                <a:solidFill>
                  <a:srgbClr val="012A58"/>
                </a:solidFill>
                <a:cs typeface="Arial" charset="0"/>
              </a:rPr>
              <a:t>izrada PDV i PDV-S obrasca</a:t>
            </a:r>
          </a:p>
          <a:p>
            <a:pPr lvl="1">
              <a:spcBef>
                <a:spcPts val="300"/>
              </a:spcBef>
              <a:buClr>
                <a:srgbClr val="012A58"/>
              </a:buClr>
              <a:buFont typeface="Arial" charset="0"/>
              <a:buChar char="–"/>
            </a:pPr>
            <a:r>
              <a:rPr lang="en-US" altLang="sr-Latn-RS" sz="1200">
                <a:solidFill>
                  <a:srgbClr val="012A58"/>
                </a:solidFill>
                <a:cs typeface="Arial" charset="0"/>
              </a:rPr>
              <a:t>PDV-S obrazac izrađuje se  samo ako usluge posredovanja  turističkih agencija iz država EU </a:t>
            </a:r>
          </a:p>
          <a:p>
            <a:pPr lvl="1">
              <a:spcBef>
                <a:spcPts val="300"/>
              </a:spcBef>
              <a:buClrTx/>
              <a:buFontTx/>
              <a:buNone/>
            </a:pPr>
            <a:endParaRPr lang="en-US" altLang="sr-Latn-RS" sz="1200">
              <a:solidFill>
                <a:srgbClr val="012A58"/>
              </a:solidFill>
              <a:cs typeface="Arial" charset="0"/>
            </a:endParaRPr>
          </a:p>
          <a:p>
            <a:pPr>
              <a:spcBef>
                <a:spcPts val="350"/>
              </a:spcBef>
              <a:buClr>
                <a:srgbClr val="012A58"/>
              </a:buClr>
              <a:buFont typeface="Arial" charset="0"/>
              <a:buChar char="•"/>
            </a:pPr>
            <a:r>
              <a:rPr lang="en-US" altLang="sr-Latn-RS" sz="1400">
                <a:solidFill>
                  <a:srgbClr val="012A58"/>
                </a:solidFill>
                <a:cs typeface="Arial" charset="0"/>
              </a:rPr>
              <a:t>unos i slanje obrazaca  u aplikaciju  ePorezna</a:t>
            </a:r>
          </a:p>
          <a:p>
            <a:pPr>
              <a:spcBef>
                <a:spcPts val="350"/>
              </a:spcBef>
              <a:buClrTx/>
              <a:buFontTx/>
              <a:buNone/>
            </a:pPr>
            <a:endParaRPr lang="en-US" altLang="sr-Latn-RS" sz="1400">
              <a:solidFill>
                <a:srgbClr val="012A58"/>
              </a:solidFill>
              <a:cs typeface="Arial" charset="0"/>
            </a:endParaRPr>
          </a:p>
          <a:p>
            <a:pPr>
              <a:spcBef>
                <a:spcPts val="350"/>
              </a:spcBef>
              <a:buClr>
                <a:srgbClr val="012A58"/>
              </a:buClr>
              <a:buFont typeface="Arial" charset="0"/>
              <a:buChar char="•"/>
            </a:pPr>
            <a:r>
              <a:rPr lang="en-US" altLang="sr-Latn-RS" sz="1400">
                <a:solidFill>
                  <a:srgbClr val="012A58"/>
                </a:solidFill>
                <a:cs typeface="Arial" charset="0"/>
              </a:rPr>
              <a:t>izvješćivanje o statusu obrade obrasca</a:t>
            </a:r>
          </a:p>
          <a:p>
            <a:pPr>
              <a:spcBef>
                <a:spcPts val="350"/>
              </a:spcBef>
              <a:buClrTx/>
              <a:buFontTx/>
              <a:buNone/>
            </a:pPr>
            <a:endParaRPr lang="en-US" altLang="sr-Latn-RS" sz="1400">
              <a:solidFill>
                <a:srgbClr val="012A58"/>
              </a:solidFill>
              <a:cs typeface="Arial" charset="0"/>
            </a:endParaRPr>
          </a:p>
          <a:p>
            <a:pPr>
              <a:spcBef>
                <a:spcPts val="350"/>
              </a:spcBef>
              <a:buClr>
                <a:srgbClr val="012A58"/>
              </a:buClr>
              <a:buFont typeface="Arial" charset="0"/>
              <a:buChar char="•"/>
            </a:pPr>
            <a:r>
              <a:rPr lang="en-US" altLang="sr-Latn-RS" sz="1400">
                <a:solidFill>
                  <a:srgbClr val="012A58"/>
                </a:solidFill>
                <a:cs typeface="Arial" charset="0"/>
              </a:rPr>
              <a:t>dostava potvrde o zaprimanju obrasca i datoteke s poslanim obrascem korisniku  elektroničkom poštom</a:t>
            </a:r>
          </a:p>
          <a:p>
            <a:pPr>
              <a:spcBef>
                <a:spcPts val="350"/>
              </a:spcBef>
              <a:buClr>
                <a:srgbClr val="012A58"/>
              </a:buClr>
              <a:buFont typeface="Arial" charset="0"/>
              <a:buChar char="•"/>
            </a:pPr>
            <a:r>
              <a:rPr lang="en-US" altLang="sr-Latn-RS" sz="1400">
                <a:solidFill>
                  <a:srgbClr val="012A58"/>
                </a:solidFill>
                <a:cs typeface="Arial" charset="0"/>
              </a:rPr>
              <a:t>ispostavljanje naloga za uplatu PDV-a </a:t>
            </a:r>
          </a:p>
          <a:p>
            <a:pPr>
              <a:spcBef>
                <a:spcPts val="350"/>
              </a:spcBef>
              <a:buClrTx/>
              <a:buFontTx/>
              <a:buNone/>
            </a:pPr>
            <a:endParaRPr lang="en-US" altLang="sr-Latn-RS" sz="1400">
              <a:solidFill>
                <a:srgbClr val="012A58"/>
              </a:solidFill>
              <a:cs typeface="Arial" charset="0"/>
            </a:endParaRPr>
          </a:p>
          <a:p>
            <a:pPr>
              <a:spcBef>
                <a:spcPts val="350"/>
              </a:spcBef>
              <a:buClrTx/>
              <a:buFontTx/>
              <a:buNone/>
            </a:pPr>
            <a:r>
              <a:rPr lang="en-US" altLang="sr-Latn-RS" sz="1400" b="1">
                <a:solidFill>
                  <a:srgbClr val="012A58"/>
                </a:solidFill>
                <a:cs typeface="Arial" charset="0"/>
              </a:rPr>
              <a:t>Cijena usluga:</a:t>
            </a:r>
          </a:p>
          <a:p>
            <a:pPr>
              <a:spcBef>
                <a:spcPts val="350"/>
              </a:spcBef>
              <a:buClr>
                <a:srgbClr val="012A58"/>
              </a:buClr>
              <a:buFont typeface="Arial" charset="0"/>
              <a:buChar char="•"/>
            </a:pPr>
            <a:r>
              <a:rPr lang="en-US" altLang="sr-Latn-RS" sz="1400">
                <a:solidFill>
                  <a:srgbClr val="012A58"/>
                </a:solidFill>
                <a:cs typeface="Arial" charset="0"/>
              </a:rPr>
              <a:t>Izrada i slanje PDV obrasca u sustav ePorezna - </a:t>
            </a:r>
            <a:r>
              <a:rPr lang="en-US" altLang="sr-Latn-RS" sz="1400" b="1">
                <a:solidFill>
                  <a:srgbClr val="C00000"/>
                </a:solidFill>
                <a:cs typeface="Arial" charset="0"/>
              </a:rPr>
              <a:t>28,00 kn + pdv/ po obrascu</a:t>
            </a:r>
          </a:p>
          <a:p>
            <a:pPr>
              <a:spcBef>
                <a:spcPts val="350"/>
              </a:spcBef>
              <a:buClr>
                <a:srgbClr val="012A58"/>
              </a:buClr>
              <a:buFont typeface="Arial" charset="0"/>
              <a:buChar char="•"/>
            </a:pPr>
            <a:r>
              <a:rPr lang="en-US" altLang="sr-Latn-RS" sz="1400">
                <a:solidFill>
                  <a:srgbClr val="012A58"/>
                </a:solidFill>
                <a:cs typeface="Arial" charset="0"/>
              </a:rPr>
              <a:t>Izrada i slanje PDV i PDV-S obrasca u sustav ePorezna - </a:t>
            </a:r>
            <a:r>
              <a:rPr lang="en-US" altLang="sr-Latn-RS" sz="1400" b="1">
                <a:solidFill>
                  <a:srgbClr val="C00000"/>
                </a:solidFill>
                <a:cs typeface="Arial" charset="0"/>
              </a:rPr>
              <a:t>40,00 kn + pdv</a:t>
            </a:r>
          </a:p>
          <a:p>
            <a:pPr>
              <a:spcBef>
                <a:spcPts val="350"/>
              </a:spcBef>
              <a:buClrTx/>
              <a:buFontTx/>
              <a:buNone/>
            </a:pPr>
            <a:endParaRPr lang="en-US" altLang="sr-Latn-RS" sz="1400" b="1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250825" y="44450"/>
            <a:ext cx="8569325" cy="457200"/>
          </a:xfrm>
          <a:prstGeom prst="rect">
            <a:avLst/>
          </a:prstGeom>
          <a:solidFill>
            <a:srgbClr val="012A5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sr-Latn-RS" sz="2400" b="1">
                <a:solidFill>
                  <a:srgbClr val="FFFFFF"/>
                </a:solidFill>
              </a:rPr>
              <a:t>Izrada i slanje obrazaca PDV-a u sustav ePorezna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228600" y="1268413"/>
            <a:ext cx="8610600" cy="493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pPr>
              <a:spcBef>
                <a:spcPts val="350"/>
              </a:spcBef>
              <a:buClrTx/>
              <a:buFontTx/>
              <a:buNone/>
            </a:pPr>
            <a:r>
              <a:rPr lang="en-US" altLang="sr-Latn-RS" sz="1400" b="1">
                <a:solidFill>
                  <a:srgbClr val="C00000"/>
                </a:solidFill>
                <a:cs typeface="Arial" charset="0"/>
              </a:rPr>
              <a:t>Sve što treba je donijeti ispunjene obrasce PDV/PDV-S u odabranu jedinicu Fine. </a:t>
            </a:r>
          </a:p>
          <a:p>
            <a:pPr>
              <a:spcBef>
                <a:spcPts val="350"/>
              </a:spcBef>
              <a:buClrTx/>
              <a:buFontTx/>
              <a:buNone/>
            </a:pPr>
            <a:endParaRPr lang="en-US" altLang="sr-Latn-RS" sz="1400" b="1">
              <a:solidFill>
                <a:srgbClr val="C00000"/>
              </a:solidFill>
              <a:cs typeface="Arial" charset="0"/>
            </a:endParaRPr>
          </a:p>
          <a:p>
            <a:pPr>
              <a:spcBef>
                <a:spcPts val="350"/>
              </a:spcBef>
              <a:buClrTx/>
              <a:buFontTx/>
              <a:buNone/>
            </a:pPr>
            <a:r>
              <a:rPr lang="en-US" altLang="sr-Latn-RS" sz="1400" b="1">
                <a:solidFill>
                  <a:srgbClr val="012A58"/>
                </a:solidFill>
                <a:cs typeface="Arial" charset="0"/>
              </a:rPr>
              <a:t>Usluga obuhvaća:</a:t>
            </a:r>
          </a:p>
          <a:p>
            <a:pPr>
              <a:spcBef>
                <a:spcPts val="350"/>
              </a:spcBef>
              <a:buClrTx/>
              <a:buFontTx/>
              <a:buNone/>
            </a:pPr>
            <a:endParaRPr lang="en-US" altLang="sr-Latn-RS" sz="1400">
              <a:solidFill>
                <a:srgbClr val="012A58"/>
              </a:solidFill>
              <a:cs typeface="Arial" charset="0"/>
            </a:endParaRPr>
          </a:p>
          <a:p>
            <a:pPr>
              <a:spcBef>
                <a:spcPts val="350"/>
              </a:spcBef>
              <a:buClr>
                <a:srgbClr val="012A58"/>
              </a:buClr>
              <a:buFont typeface="Arial" charset="0"/>
              <a:buChar char="•"/>
            </a:pPr>
            <a:r>
              <a:rPr lang="en-US" altLang="sr-Latn-RS" sz="1400">
                <a:solidFill>
                  <a:srgbClr val="012A58"/>
                </a:solidFill>
                <a:cs typeface="Arial" charset="0"/>
              </a:rPr>
              <a:t>zaprimanje obrazaca (PDV/ PDV-S)</a:t>
            </a:r>
          </a:p>
          <a:p>
            <a:pPr>
              <a:spcBef>
                <a:spcPts val="350"/>
              </a:spcBef>
              <a:buClrTx/>
              <a:buFontTx/>
              <a:buNone/>
            </a:pPr>
            <a:endParaRPr lang="en-US" altLang="sr-Latn-RS" sz="1400">
              <a:solidFill>
                <a:srgbClr val="012A58"/>
              </a:solidFill>
              <a:cs typeface="Arial" charset="0"/>
            </a:endParaRPr>
          </a:p>
          <a:p>
            <a:pPr>
              <a:spcBef>
                <a:spcPts val="350"/>
              </a:spcBef>
              <a:buClr>
                <a:srgbClr val="012A58"/>
              </a:buClr>
              <a:buFont typeface="Arial" charset="0"/>
              <a:buChar char="•"/>
            </a:pPr>
            <a:r>
              <a:rPr lang="en-US" altLang="sr-Latn-RS" sz="1400">
                <a:solidFill>
                  <a:srgbClr val="012A58"/>
                </a:solidFill>
                <a:cs typeface="Arial" charset="0"/>
              </a:rPr>
              <a:t>unos podataka sa obrasca u aplikaciju ePorezna</a:t>
            </a:r>
          </a:p>
          <a:p>
            <a:pPr>
              <a:spcBef>
                <a:spcPts val="350"/>
              </a:spcBef>
              <a:buClrTx/>
              <a:buFontTx/>
              <a:buNone/>
            </a:pPr>
            <a:endParaRPr lang="en-US" altLang="sr-Latn-RS" sz="1400">
              <a:solidFill>
                <a:srgbClr val="012A58"/>
              </a:solidFill>
              <a:cs typeface="Arial" charset="0"/>
            </a:endParaRPr>
          </a:p>
          <a:p>
            <a:pPr>
              <a:spcBef>
                <a:spcPts val="350"/>
              </a:spcBef>
              <a:buClr>
                <a:srgbClr val="012A58"/>
              </a:buClr>
              <a:buFont typeface="Arial" charset="0"/>
              <a:buChar char="•"/>
            </a:pPr>
            <a:r>
              <a:rPr lang="en-US" altLang="sr-Latn-RS" sz="1400">
                <a:solidFill>
                  <a:srgbClr val="012A58"/>
                </a:solidFill>
                <a:cs typeface="Arial" charset="0"/>
              </a:rPr>
              <a:t>slanje obrasca u sustav ePorezna</a:t>
            </a:r>
          </a:p>
          <a:p>
            <a:pPr>
              <a:spcBef>
                <a:spcPts val="350"/>
              </a:spcBef>
              <a:buClrTx/>
              <a:buFontTx/>
              <a:buNone/>
            </a:pPr>
            <a:endParaRPr lang="en-US" altLang="sr-Latn-RS" sz="1400">
              <a:solidFill>
                <a:srgbClr val="012A58"/>
              </a:solidFill>
              <a:cs typeface="Arial" charset="0"/>
            </a:endParaRPr>
          </a:p>
          <a:p>
            <a:pPr>
              <a:spcBef>
                <a:spcPts val="350"/>
              </a:spcBef>
              <a:buClr>
                <a:srgbClr val="012A58"/>
              </a:buClr>
              <a:buFont typeface="Arial" charset="0"/>
              <a:buChar char="•"/>
            </a:pPr>
            <a:r>
              <a:rPr lang="en-US" altLang="sr-Latn-RS" sz="1400">
                <a:solidFill>
                  <a:srgbClr val="012A58"/>
                </a:solidFill>
                <a:cs typeface="Arial" charset="0"/>
              </a:rPr>
              <a:t>izvješćivanje korisnika o statusu obrade obrasca</a:t>
            </a:r>
          </a:p>
          <a:p>
            <a:pPr>
              <a:spcBef>
                <a:spcPts val="350"/>
              </a:spcBef>
              <a:buClrTx/>
              <a:buFontTx/>
              <a:buNone/>
            </a:pPr>
            <a:endParaRPr lang="en-US" altLang="sr-Latn-RS" sz="1400">
              <a:solidFill>
                <a:srgbClr val="012A58"/>
              </a:solidFill>
              <a:cs typeface="Arial" charset="0"/>
            </a:endParaRPr>
          </a:p>
          <a:p>
            <a:pPr>
              <a:spcBef>
                <a:spcPts val="350"/>
              </a:spcBef>
              <a:buClr>
                <a:srgbClr val="012A58"/>
              </a:buClr>
              <a:buFont typeface="Arial" charset="0"/>
              <a:buChar char="•"/>
            </a:pPr>
            <a:r>
              <a:rPr lang="en-US" altLang="sr-Latn-RS" sz="1400">
                <a:solidFill>
                  <a:srgbClr val="012A58"/>
                </a:solidFill>
                <a:cs typeface="Arial" charset="0"/>
              </a:rPr>
              <a:t>dostava potvrde o zaprimanju obrasca i datoteke s poslanim obrascem korisniku elektroničkom poštom.</a:t>
            </a:r>
          </a:p>
          <a:p>
            <a:pPr>
              <a:spcBef>
                <a:spcPts val="350"/>
              </a:spcBef>
              <a:buClrTx/>
              <a:buFontTx/>
              <a:buNone/>
            </a:pPr>
            <a:endParaRPr lang="en-US" altLang="sr-Latn-RS" sz="1400">
              <a:solidFill>
                <a:srgbClr val="012A58"/>
              </a:solidFill>
              <a:cs typeface="Arial" charset="0"/>
            </a:endParaRPr>
          </a:p>
          <a:p>
            <a:pPr>
              <a:spcBef>
                <a:spcPts val="350"/>
              </a:spcBef>
              <a:buClrTx/>
              <a:buFontTx/>
              <a:buNone/>
            </a:pPr>
            <a:r>
              <a:rPr lang="en-US" altLang="sr-Latn-RS" sz="1400" b="1">
                <a:solidFill>
                  <a:srgbClr val="012A58"/>
                </a:solidFill>
                <a:cs typeface="Arial" charset="0"/>
              </a:rPr>
              <a:t>Cijena usluge:</a:t>
            </a:r>
          </a:p>
          <a:p>
            <a:pPr>
              <a:spcBef>
                <a:spcPts val="350"/>
              </a:spcBef>
              <a:buClrTx/>
              <a:buFontTx/>
              <a:buNone/>
            </a:pPr>
            <a:endParaRPr lang="en-US" altLang="sr-Latn-RS" sz="1400">
              <a:solidFill>
                <a:srgbClr val="012A58"/>
              </a:solidFill>
              <a:cs typeface="Arial" charset="0"/>
            </a:endParaRPr>
          </a:p>
          <a:p>
            <a:pPr>
              <a:spcBef>
                <a:spcPts val="350"/>
              </a:spcBef>
              <a:buClr>
                <a:srgbClr val="012A58"/>
              </a:buClr>
              <a:buFont typeface="Arial" charset="0"/>
              <a:buChar char="•"/>
            </a:pPr>
            <a:r>
              <a:rPr lang="en-US" altLang="sr-Latn-RS" sz="1400">
                <a:solidFill>
                  <a:srgbClr val="012A58"/>
                </a:solidFill>
                <a:cs typeface="Arial" charset="0"/>
              </a:rPr>
              <a:t>Slanje obrazaca u sustav ePorezna  - </a:t>
            </a:r>
            <a:r>
              <a:rPr lang="en-US" altLang="sr-Latn-RS" sz="1400" b="1">
                <a:solidFill>
                  <a:srgbClr val="C00000"/>
                </a:solidFill>
                <a:cs typeface="Arial" charset="0"/>
              </a:rPr>
              <a:t>12,00 kn + pdv/ po obrascu</a:t>
            </a:r>
          </a:p>
          <a:p>
            <a:pPr>
              <a:spcBef>
                <a:spcPts val="350"/>
              </a:spcBef>
              <a:buClrTx/>
              <a:buFontTx/>
              <a:buNone/>
            </a:pPr>
            <a:endParaRPr lang="en-US" altLang="sr-Latn-RS" sz="1400">
              <a:solidFill>
                <a:srgbClr val="012A58"/>
              </a:solidFill>
              <a:latin typeface="Arial Unicode MS" pitchFamily="32" charset="0"/>
            </a:endParaRPr>
          </a:p>
          <a:p>
            <a:pPr>
              <a:spcBef>
                <a:spcPts val="350"/>
              </a:spcBef>
              <a:buClrTx/>
              <a:buFontTx/>
              <a:buNone/>
            </a:pPr>
            <a:endParaRPr lang="en-US" altLang="sr-Latn-RS" sz="1400">
              <a:solidFill>
                <a:srgbClr val="012A58"/>
              </a:solidFill>
              <a:latin typeface="Arial Unicode MS" pitchFamily="32" charset="0"/>
            </a:endParaRP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300" y="4754563"/>
            <a:ext cx="1138238" cy="125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5405438"/>
            <a:ext cx="8191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250825" y="476250"/>
            <a:ext cx="8569325" cy="457200"/>
          </a:xfrm>
          <a:prstGeom prst="rect">
            <a:avLst/>
          </a:prstGeom>
          <a:solidFill>
            <a:srgbClr val="012A5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sr-Latn-RS" sz="2400" b="1">
                <a:solidFill>
                  <a:srgbClr val="FFFFFF"/>
                </a:solidFill>
              </a:rPr>
              <a:t>Slanje obrazaca PDV u sustav ePorezna</a:t>
            </a:r>
            <a:br>
              <a:rPr lang="en-US" altLang="sr-Latn-RS" sz="2400" b="1">
                <a:solidFill>
                  <a:srgbClr val="FFFFFF"/>
                </a:solidFill>
              </a:rPr>
            </a:br>
            <a:endParaRPr lang="en-US" altLang="sr-Latn-RS" sz="24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250825" y="908050"/>
            <a:ext cx="856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sr-Latn-RS" sz="2400" b="1">
                <a:solidFill>
                  <a:srgbClr val="012A58"/>
                </a:solidFill>
              </a:rPr>
              <a:t>Poslovna mreža Fine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9001125" cy="638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50825" y="476250"/>
            <a:ext cx="8569325" cy="457200"/>
          </a:xfrm>
          <a:prstGeom prst="rect">
            <a:avLst/>
          </a:prstGeom>
          <a:solidFill>
            <a:srgbClr val="012A5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pitchFamily="32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US" altLang="sr-Latn-RS" sz="2400" b="1">
                <a:solidFill>
                  <a:srgbClr val="FFFFFF"/>
                </a:solidFill>
              </a:rPr>
              <a:t>Poslovna mreža Fine</a:t>
            </a:r>
            <a:br>
              <a:rPr lang="en-US" altLang="sr-Latn-RS" sz="2400" b="1">
                <a:solidFill>
                  <a:srgbClr val="FFFFFF"/>
                </a:solidFill>
              </a:rPr>
            </a:br>
            <a:endParaRPr lang="en-US" altLang="sr-Latn-RS" sz="24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 Unicode MS"/>
        <a:ea typeface="ＭＳ Ｐゴシック"/>
        <a:cs typeface=""/>
      </a:majorFont>
      <a:minorFont>
        <a:latin typeface="Arial Unicode MS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sr-Latn-R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sr-Latn-R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 Unicode MS"/>
        <a:ea typeface="ＭＳ Ｐゴシック"/>
        <a:cs typeface=""/>
      </a:majorFont>
      <a:minorFont>
        <a:latin typeface="Arial Unicode MS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sr-Latn-R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sr-Latn-R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22389</TotalTime>
  <Words>737</Words>
  <Application>Microsoft Office PowerPoint</Application>
  <PresentationFormat>On-screen Show (4:3)</PresentationFormat>
  <Paragraphs>151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</dc:title>
  <dc:creator>Ivana Mioc</dc:creator>
  <cp:lastModifiedBy>Vesna Ferenac</cp:lastModifiedBy>
  <cp:revision>593</cp:revision>
  <cp:lastPrinted>2015-02-06T08:12:41Z</cp:lastPrinted>
  <dcterms:created xsi:type="dcterms:W3CDTF">2008-01-28T14:47:35Z</dcterms:created>
  <dcterms:modified xsi:type="dcterms:W3CDTF">2015-02-17T15:33:01Z</dcterms:modified>
</cp:coreProperties>
</file>